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4" r:id="rId1"/>
  </p:sldMasterIdLst>
  <p:sldIdLst>
    <p:sldId id="256" r:id="rId2"/>
    <p:sldId id="257" r:id="rId3"/>
    <p:sldId id="258" r:id="rId4"/>
    <p:sldId id="261" r:id="rId5"/>
    <p:sldId id="282" r:id="rId6"/>
    <p:sldId id="285" r:id="rId7"/>
    <p:sldId id="290" r:id="rId8"/>
    <p:sldId id="291" r:id="rId9"/>
    <p:sldId id="292" r:id="rId10"/>
    <p:sldId id="259" r:id="rId11"/>
    <p:sldId id="270" r:id="rId12"/>
    <p:sldId id="289" r:id="rId13"/>
    <p:sldId id="293" r:id="rId14"/>
    <p:sldId id="304" r:id="rId15"/>
    <p:sldId id="305" r:id="rId16"/>
    <p:sldId id="294" r:id="rId17"/>
    <p:sldId id="295" r:id="rId18"/>
    <p:sldId id="302" r:id="rId19"/>
    <p:sldId id="308" r:id="rId20"/>
    <p:sldId id="307" r:id="rId21"/>
    <p:sldId id="306" r:id="rId22"/>
    <p:sldId id="296" r:id="rId23"/>
    <p:sldId id="298" r:id="rId24"/>
    <p:sldId id="300" r:id="rId25"/>
    <p:sldId id="301" r:id="rId26"/>
    <p:sldId id="309" r:id="rId27"/>
    <p:sldId id="297" r:id="rId28"/>
    <p:sldId id="299" r:id="rId29"/>
    <p:sldId id="30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cmAuthor>
  <p:cmAuthor id="2" name="Van Tri Truong" initials="VTT" lastIdx="9"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5" autoAdjust="0"/>
    <p:restoredTop sz="95827" autoAdjust="0"/>
  </p:normalViewPr>
  <p:slideViewPr>
    <p:cSldViewPr snapToGrid="0">
      <p:cViewPr>
        <p:scale>
          <a:sx n="78" d="100"/>
          <a:sy n="78" d="100"/>
        </p:scale>
        <p:origin x="-378" y="72"/>
      </p:cViewPr>
      <p:guideLst>
        <p:guide orient="horz" pos="2160"/>
        <p:guide pos="3840"/>
      </p:guideLst>
    </p:cSldViewPr>
  </p:slideViewPr>
  <p:outlineViewPr>
    <p:cViewPr>
      <p:scale>
        <a:sx n="33" d="100"/>
        <a:sy n="33" d="100"/>
      </p:scale>
      <p:origin x="0" y="140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1-14T15:49:03.942" idx="1">
    <p:pos x="6912" y="3387"/>
    <p:text>chất lưu truyền CSF là chất gì?</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17-11-14T15:58:37.206" idx="4">
    <p:pos x="6098" y="1628"/>
    <p:text>Có sự thoái hóa fibrin, các sản phẩm gián hóa gây rối loạn đông máu, tân sinh các mạch máu mới, có hiện tượng viêm. có hiện tượng rối loạn đông máu, gây ra tình trạng chảy máu rỉ rả...em thêm các ý này vào.</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17-11-14T16:04:09.355" idx="6">
    <p:pos x="7427" y="1152"/>
    <p:text>isodense: đồng tỷ trọng, heterodense: hổn hợp</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7-11-14T16:10:10.179" idx="8">
    <p:pos x="5875" y="2204"/>
    <p:text/>
  </p:cm>
  <p:cm authorId="2" dt="2017-11-14T16:10:46.506" idx="9">
    <p:pos x="5971" y="2300"/>
    <p:text>Có sự khác biệt về kết quả phẫu thuật giữa các phương pháp  này không? Em nên thêm vào ý này khi làm slide.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11-14T15:12:48.915" idx="1">
    <p:pos x="10" y="10"/>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7-11-14T16:09:55.470" idx="7">
    <p:pos x="4470" y="2542"/>
    <p:text>Em trích dẫn tỷ lệ tái phát bao nhiêu?</p:tex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433759-7545-487E-97F0-BB84A78F2CBE}"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F6A7A4C1-60DF-4D2F-9048-6EF105337295}">
      <dgm:prSet phldrT="[Text]" custT="1"/>
      <dgm:spPr/>
      <dgm:t>
        <a:bodyPr/>
        <a:lstStyle/>
        <a:p>
          <a:r>
            <a:rPr lang="en-US" sz="1600" dirty="0" smtClean="0"/>
            <a:t>Acute SDH</a:t>
          </a:r>
          <a:endParaRPr lang="en-US" sz="1600" dirty="0"/>
        </a:p>
      </dgm:t>
    </dgm:pt>
    <dgm:pt modelId="{2A2B4E2B-2D6B-4BA4-A747-7DC2DDDC7985}" type="parTrans" cxnId="{FB3A7A47-79A7-49C6-A7E9-0FAD1AF662F9}">
      <dgm:prSet/>
      <dgm:spPr/>
      <dgm:t>
        <a:bodyPr/>
        <a:lstStyle/>
        <a:p>
          <a:endParaRPr lang="en-US" sz="2400"/>
        </a:p>
      </dgm:t>
    </dgm:pt>
    <dgm:pt modelId="{818EFF27-76EF-450E-8F58-99FC63AE86C9}" type="sibTrans" cxnId="{FB3A7A47-79A7-49C6-A7E9-0FAD1AF662F9}">
      <dgm:prSet/>
      <dgm:spPr/>
      <dgm:t>
        <a:bodyPr/>
        <a:lstStyle/>
        <a:p>
          <a:endParaRPr lang="en-US" sz="2400"/>
        </a:p>
      </dgm:t>
    </dgm:pt>
    <dgm:pt modelId="{C87134FC-A623-47CF-9F1D-2DE5B81353B8}">
      <dgm:prSet phldrT="[Text]" custT="1"/>
      <dgm:spPr/>
      <dgm:t>
        <a:bodyPr/>
        <a:lstStyle/>
        <a:p>
          <a:r>
            <a:rPr lang="en-US" sz="1600" dirty="0" smtClean="0"/>
            <a:t>Inflammation</a:t>
          </a:r>
          <a:endParaRPr lang="en-US" sz="1600" dirty="0"/>
        </a:p>
      </dgm:t>
    </dgm:pt>
    <dgm:pt modelId="{178C6021-2D53-4B42-B932-3D433D82BD64}" type="parTrans" cxnId="{2203B34E-8A70-416E-8C86-011AF81553C5}">
      <dgm:prSet/>
      <dgm:spPr/>
      <dgm:t>
        <a:bodyPr/>
        <a:lstStyle/>
        <a:p>
          <a:endParaRPr lang="en-US" sz="2400"/>
        </a:p>
      </dgm:t>
    </dgm:pt>
    <dgm:pt modelId="{752A2858-DF8D-4372-8465-9706DC431824}" type="sibTrans" cxnId="{2203B34E-8A70-416E-8C86-011AF81553C5}">
      <dgm:prSet/>
      <dgm:spPr/>
      <dgm:t>
        <a:bodyPr/>
        <a:lstStyle/>
        <a:p>
          <a:endParaRPr lang="en-US" sz="2400"/>
        </a:p>
      </dgm:t>
    </dgm:pt>
    <dgm:pt modelId="{D7DA479B-8931-4826-9D3A-4B4D72BEF841}">
      <dgm:prSet phldrT="[Text]" custT="1"/>
      <dgm:spPr/>
      <dgm:t>
        <a:bodyPr/>
        <a:lstStyle/>
        <a:p>
          <a:r>
            <a:rPr lang="en-US" sz="1600" dirty="0" smtClean="0"/>
            <a:t>Fibroblasts</a:t>
          </a:r>
          <a:endParaRPr lang="en-US" sz="1600" dirty="0"/>
        </a:p>
      </dgm:t>
    </dgm:pt>
    <dgm:pt modelId="{92234DB1-1A3E-46EB-A14C-E752E9F5F7B8}" type="parTrans" cxnId="{33C9DEFA-0EE4-475D-BE9C-128740626C73}">
      <dgm:prSet/>
      <dgm:spPr/>
      <dgm:t>
        <a:bodyPr/>
        <a:lstStyle/>
        <a:p>
          <a:endParaRPr lang="en-US" sz="2400"/>
        </a:p>
      </dgm:t>
    </dgm:pt>
    <dgm:pt modelId="{AE9AE8EE-9937-4C63-BC1E-56741481D4E6}" type="sibTrans" cxnId="{33C9DEFA-0EE4-475D-BE9C-128740626C73}">
      <dgm:prSet/>
      <dgm:spPr/>
      <dgm:t>
        <a:bodyPr/>
        <a:lstStyle/>
        <a:p>
          <a:endParaRPr lang="en-US" sz="2400"/>
        </a:p>
      </dgm:t>
    </dgm:pt>
    <dgm:pt modelId="{5490FCAB-80F8-4E1B-B9E7-1E47E0C7A2AE}">
      <dgm:prSet phldrT="[Text]" custT="1"/>
      <dgm:spPr/>
      <dgm:t>
        <a:bodyPr/>
        <a:lstStyle/>
        <a:p>
          <a:r>
            <a:rPr lang="en-US" sz="1600" dirty="0" smtClean="0"/>
            <a:t>Inhibit hemostasis</a:t>
          </a:r>
          <a:endParaRPr lang="en-US" sz="1600" dirty="0"/>
        </a:p>
      </dgm:t>
    </dgm:pt>
    <dgm:pt modelId="{5462F531-D092-4489-BA43-821AC61E2911}" type="parTrans" cxnId="{737DB484-DEB2-41C5-9906-D4687EAC1CE6}">
      <dgm:prSet/>
      <dgm:spPr/>
      <dgm:t>
        <a:bodyPr/>
        <a:lstStyle/>
        <a:p>
          <a:endParaRPr lang="en-US" sz="2400"/>
        </a:p>
      </dgm:t>
    </dgm:pt>
    <dgm:pt modelId="{98BF711E-EA57-4BC6-AEAB-0FADEA264CA2}" type="sibTrans" cxnId="{737DB484-DEB2-41C5-9906-D4687EAC1CE6}">
      <dgm:prSet/>
      <dgm:spPr/>
      <dgm:t>
        <a:bodyPr/>
        <a:lstStyle/>
        <a:p>
          <a:endParaRPr lang="en-US" sz="2400"/>
        </a:p>
      </dgm:t>
    </dgm:pt>
    <dgm:pt modelId="{BF46119E-A0C9-4605-BE09-8B9DAA48581F}">
      <dgm:prSet phldrT="[Text]" custT="1"/>
      <dgm:spPr/>
      <dgm:t>
        <a:bodyPr/>
        <a:lstStyle/>
        <a:p>
          <a:r>
            <a:rPr lang="en-US" sz="1600" dirty="0" err="1" smtClean="0"/>
            <a:t>Neomembrane</a:t>
          </a:r>
          <a:endParaRPr lang="en-US" sz="1600" dirty="0"/>
        </a:p>
      </dgm:t>
    </dgm:pt>
    <dgm:pt modelId="{4F8A6E43-A842-4ED1-9497-48F5FA5AB1C8}" type="parTrans" cxnId="{441639DA-4A93-4819-A6DF-AF6A18A18023}">
      <dgm:prSet/>
      <dgm:spPr/>
      <dgm:t>
        <a:bodyPr/>
        <a:lstStyle/>
        <a:p>
          <a:endParaRPr lang="en-US" sz="2400"/>
        </a:p>
      </dgm:t>
    </dgm:pt>
    <dgm:pt modelId="{E5BB3161-6F45-406D-A51D-4952A5F9E09B}" type="sibTrans" cxnId="{441639DA-4A93-4819-A6DF-AF6A18A18023}">
      <dgm:prSet/>
      <dgm:spPr/>
      <dgm:t>
        <a:bodyPr/>
        <a:lstStyle/>
        <a:p>
          <a:endParaRPr lang="en-US" sz="2400"/>
        </a:p>
      </dgm:t>
    </dgm:pt>
    <dgm:pt modelId="{7D0D3E46-BB46-44AA-BFD2-F0C1F50E8BFB}">
      <dgm:prSet phldrT="[Text]" custT="1"/>
      <dgm:spPr/>
      <dgm:t>
        <a:bodyPr/>
        <a:lstStyle/>
        <a:p>
          <a:r>
            <a:rPr lang="en-US" sz="1600" dirty="0" err="1" smtClean="0"/>
            <a:t>Neocapillaires</a:t>
          </a:r>
          <a:endParaRPr lang="en-US" sz="1600" dirty="0"/>
        </a:p>
      </dgm:t>
    </dgm:pt>
    <dgm:pt modelId="{51123ADD-33CC-42E5-85BC-96ED5E2C335B}" type="parTrans" cxnId="{5798473D-F302-4924-A911-BA715889C03C}">
      <dgm:prSet/>
      <dgm:spPr/>
      <dgm:t>
        <a:bodyPr/>
        <a:lstStyle/>
        <a:p>
          <a:endParaRPr lang="en-US" sz="2400"/>
        </a:p>
      </dgm:t>
    </dgm:pt>
    <dgm:pt modelId="{DC751C09-75E3-486F-9B75-94A3A146E2BB}" type="sibTrans" cxnId="{5798473D-F302-4924-A911-BA715889C03C}">
      <dgm:prSet/>
      <dgm:spPr/>
      <dgm:t>
        <a:bodyPr/>
        <a:lstStyle/>
        <a:p>
          <a:endParaRPr lang="en-US" sz="2400"/>
        </a:p>
      </dgm:t>
    </dgm:pt>
    <dgm:pt modelId="{DEFECAC1-EC4C-4E05-A9A6-26EC6C986E1C}">
      <dgm:prSet phldrT="[Text]" custT="1"/>
      <dgm:spPr/>
      <dgm:t>
        <a:bodyPr/>
        <a:lstStyle/>
        <a:p>
          <a:r>
            <a:rPr lang="en-US" sz="1600" dirty="0" smtClean="0"/>
            <a:t>Liquefaction</a:t>
          </a:r>
          <a:endParaRPr lang="en-US" sz="1600" dirty="0"/>
        </a:p>
      </dgm:t>
    </dgm:pt>
    <dgm:pt modelId="{1ADFA5AA-96B4-484B-A74A-180DAB4D3A75}" type="parTrans" cxnId="{12E5A7EF-6CB9-4C27-AA98-89578368AB36}">
      <dgm:prSet/>
      <dgm:spPr/>
      <dgm:t>
        <a:bodyPr/>
        <a:lstStyle/>
        <a:p>
          <a:endParaRPr lang="en-US" sz="2400"/>
        </a:p>
      </dgm:t>
    </dgm:pt>
    <dgm:pt modelId="{D6970D70-291B-4EB9-94A1-95F65728BE62}" type="sibTrans" cxnId="{12E5A7EF-6CB9-4C27-AA98-89578368AB36}">
      <dgm:prSet/>
      <dgm:spPr/>
      <dgm:t>
        <a:bodyPr/>
        <a:lstStyle/>
        <a:p>
          <a:endParaRPr lang="en-US" sz="2400"/>
        </a:p>
      </dgm:t>
    </dgm:pt>
    <dgm:pt modelId="{3DD04954-E7F4-40D1-8EAD-A11E45DB849B}">
      <dgm:prSet phldrT="[Text]" custT="1"/>
      <dgm:spPr/>
      <dgm:t>
        <a:bodyPr/>
        <a:lstStyle/>
        <a:p>
          <a:r>
            <a:rPr lang="en-US" sz="1600" smtClean="0"/>
            <a:t>Fibrinolysis</a:t>
          </a:r>
          <a:endParaRPr lang="en-US" sz="1600" dirty="0"/>
        </a:p>
      </dgm:t>
    </dgm:pt>
    <dgm:pt modelId="{E3BCF7A6-5393-47A7-80F8-3CD96E7DA65C}" type="parTrans" cxnId="{CEF43E21-0AD6-476D-8DCD-6D365B3FF6D6}">
      <dgm:prSet/>
      <dgm:spPr/>
      <dgm:t>
        <a:bodyPr/>
        <a:lstStyle/>
        <a:p>
          <a:endParaRPr lang="en-US" sz="2400"/>
        </a:p>
      </dgm:t>
    </dgm:pt>
    <dgm:pt modelId="{D119D809-85D4-4557-9D7F-49210D84FCE3}" type="sibTrans" cxnId="{CEF43E21-0AD6-476D-8DCD-6D365B3FF6D6}">
      <dgm:prSet/>
      <dgm:spPr/>
      <dgm:t>
        <a:bodyPr/>
        <a:lstStyle/>
        <a:p>
          <a:endParaRPr lang="en-US" sz="2400"/>
        </a:p>
      </dgm:t>
    </dgm:pt>
    <dgm:pt modelId="{D9A04ED7-089F-465D-8032-FBADC75191DE}">
      <dgm:prSet phldrT="[Text]" custT="1"/>
      <dgm:spPr/>
      <dgm:t>
        <a:bodyPr/>
        <a:lstStyle/>
        <a:p>
          <a:r>
            <a:rPr lang="en-US" sz="1600" dirty="0" smtClean="0"/>
            <a:t>Degradation products</a:t>
          </a:r>
          <a:endParaRPr lang="en-US" sz="1600" dirty="0"/>
        </a:p>
      </dgm:t>
    </dgm:pt>
    <dgm:pt modelId="{76E14AC6-426D-4465-A828-636988B53A45}" type="parTrans" cxnId="{4F01C458-B539-48F0-9302-D669BF60C454}">
      <dgm:prSet/>
      <dgm:spPr/>
      <dgm:t>
        <a:bodyPr/>
        <a:lstStyle/>
        <a:p>
          <a:endParaRPr lang="en-US" sz="2400"/>
        </a:p>
      </dgm:t>
    </dgm:pt>
    <dgm:pt modelId="{3209F777-39BA-4FB4-83BC-958DB4C3EBBD}" type="sibTrans" cxnId="{4F01C458-B539-48F0-9302-D669BF60C454}">
      <dgm:prSet/>
      <dgm:spPr/>
      <dgm:t>
        <a:bodyPr/>
        <a:lstStyle/>
        <a:p>
          <a:endParaRPr lang="en-US" sz="2400"/>
        </a:p>
      </dgm:t>
    </dgm:pt>
    <dgm:pt modelId="{A11DB96D-128A-4426-A714-B78471B2772F}" type="pres">
      <dgm:prSet presAssocID="{2A433759-7545-487E-97F0-BB84A78F2CBE}" presName="Name0" presStyleCnt="0">
        <dgm:presLayoutVars>
          <dgm:dir/>
          <dgm:resizeHandles val="exact"/>
        </dgm:presLayoutVars>
      </dgm:prSet>
      <dgm:spPr/>
      <dgm:t>
        <a:bodyPr/>
        <a:lstStyle/>
        <a:p>
          <a:endParaRPr lang="vi-VN"/>
        </a:p>
      </dgm:t>
    </dgm:pt>
    <dgm:pt modelId="{DD951502-6099-4146-9446-7525F0200697}" type="pres">
      <dgm:prSet presAssocID="{2A433759-7545-487E-97F0-BB84A78F2CBE}" presName="cycle" presStyleCnt="0"/>
      <dgm:spPr/>
    </dgm:pt>
    <dgm:pt modelId="{099FFC78-4569-4484-81EA-6E224E54CBF3}" type="pres">
      <dgm:prSet presAssocID="{F6A7A4C1-60DF-4D2F-9048-6EF105337295}" presName="nodeFirstNode" presStyleLbl="node1" presStyleIdx="0" presStyleCnt="9">
        <dgm:presLayoutVars>
          <dgm:bulletEnabled val="1"/>
        </dgm:presLayoutVars>
      </dgm:prSet>
      <dgm:spPr/>
      <dgm:t>
        <a:bodyPr/>
        <a:lstStyle/>
        <a:p>
          <a:endParaRPr lang="en-US"/>
        </a:p>
      </dgm:t>
    </dgm:pt>
    <dgm:pt modelId="{BCD801ED-40A1-47D7-ACE6-6E7C1AD26DBE}" type="pres">
      <dgm:prSet presAssocID="{818EFF27-76EF-450E-8F58-99FC63AE86C9}" presName="sibTransFirstNode" presStyleLbl="bgShp" presStyleIdx="0" presStyleCnt="1"/>
      <dgm:spPr/>
      <dgm:t>
        <a:bodyPr/>
        <a:lstStyle/>
        <a:p>
          <a:endParaRPr lang="vi-VN"/>
        </a:p>
      </dgm:t>
    </dgm:pt>
    <dgm:pt modelId="{55570FA5-DC5D-469B-824D-30DA4C91C8C2}" type="pres">
      <dgm:prSet presAssocID="{C87134FC-A623-47CF-9F1D-2DE5B81353B8}" presName="nodeFollowingNodes" presStyleLbl="node1" presStyleIdx="1" presStyleCnt="9">
        <dgm:presLayoutVars>
          <dgm:bulletEnabled val="1"/>
        </dgm:presLayoutVars>
      </dgm:prSet>
      <dgm:spPr/>
      <dgm:t>
        <a:bodyPr/>
        <a:lstStyle/>
        <a:p>
          <a:endParaRPr lang="en-US"/>
        </a:p>
      </dgm:t>
    </dgm:pt>
    <dgm:pt modelId="{F810B09A-7D60-4F75-B22D-D7F3604920F1}" type="pres">
      <dgm:prSet presAssocID="{D7DA479B-8931-4826-9D3A-4B4D72BEF841}" presName="nodeFollowingNodes" presStyleLbl="node1" presStyleIdx="2" presStyleCnt="9">
        <dgm:presLayoutVars>
          <dgm:bulletEnabled val="1"/>
        </dgm:presLayoutVars>
      </dgm:prSet>
      <dgm:spPr/>
      <dgm:t>
        <a:bodyPr/>
        <a:lstStyle/>
        <a:p>
          <a:endParaRPr lang="en-US"/>
        </a:p>
      </dgm:t>
    </dgm:pt>
    <dgm:pt modelId="{CBEF3028-5D7D-4CA9-965E-78200CA63668}" type="pres">
      <dgm:prSet presAssocID="{BF46119E-A0C9-4605-BE09-8B9DAA48581F}" presName="nodeFollowingNodes" presStyleLbl="node1" presStyleIdx="3" presStyleCnt="9" custScaleX="129055">
        <dgm:presLayoutVars>
          <dgm:bulletEnabled val="1"/>
        </dgm:presLayoutVars>
      </dgm:prSet>
      <dgm:spPr/>
      <dgm:t>
        <a:bodyPr/>
        <a:lstStyle/>
        <a:p>
          <a:endParaRPr lang="en-US"/>
        </a:p>
      </dgm:t>
    </dgm:pt>
    <dgm:pt modelId="{1861F168-F47C-47DD-B3F0-FF11B1A05955}" type="pres">
      <dgm:prSet presAssocID="{7D0D3E46-BB46-44AA-BFD2-F0C1F50E8BFB}" presName="nodeFollowingNodes" presStyleLbl="node1" presStyleIdx="4" presStyleCnt="9" custScaleX="122673">
        <dgm:presLayoutVars>
          <dgm:bulletEnabled val="1"/>
        </dgm:presLayoutVars>
      </dgm:prSet>
      <dgm:spPr/>
      <dgm:t>
        <a:bodyPr/>
        <a:lstStyle/>
        <a:p>
          <a:endParaRPr lang="en-US"/>
        </a:p>
      </dgm:t>
    </dgm:pt>
    <dgm:pt modelId="{909EE398-9595-4D59-9272-F52FDF826EC5}" type="pres">
      <dgm:prSet presAssocID="{3DD04954-E7F4-40D1-8EAD-A11E45DB849B}" presName="nodeFollowingNodes" presStyleLbl="node1" presStyleIdx="5" presStyleCnt="9" custRadScaleRad="104787" custRadScaleInc="17402">
        <dgm:presLayoutVars>
          <dgm:bulletEnabled val="1"/>
        </dgm:presLayoutVars>
      </dgm:prSet>
      <dgm:spPr/>
      <dgm:t>
        <a:bodyPr/>
        <a:lstStyle/>
        <a:p>
          <a:endParaRPr lang="vi-VN"/>
        </a:p>
      </dgm:t>
    </dgm:pt>
    <dgm:pt modelId="{2B21C241-1F7D-4E7C-BDA0-4F6E1E947C21}" type="pres">
      <dgm:prSet presAssocID="{DEFECAC1-EC4C-4E05-A9A6-26EC6C986E1C}" presName="nodeFollowingNodes" presStyleLbl="node1" presStyleIdx="6" presStyleCnt="9">
        <dgm:presLayoutVars>
          <dgm:bulletEnabled val="1"/>
        </dgm:presLayoutVars>
      </dgm:prSet>
      <dgm:spPr/>
      <dgm:t>
        <a:bodyPr/>
        <a:lstStyle/>
        <a:p>
          <a:endParaRPr lang="en-US"/>
        </a:p>
      </dgm:t>
    </dgm:pt>
    <dgm:pt modelId="{560FA796-13E9-4A63-92D8-50D9B69A1ED6}" type="pres">
      <dgm:prSet presAssocID="{D9A04ED7-089F-465D-8032-FBADC75191DE}" presName="nodeFollowingNodes" presStyleLbl="node1" presStyleIdx="7" presStyleCnt="9">
        <dgm:presLayoutVars>
          <dgm:bulletEnabled val="1"/>
        </dgm:presLayoutVars>
      </dgm:prSet>
      <dgm:spPr/>
      <dgm:t>
        <a:bodyPr/>
        <a:lstStyle/>
        <a:p>
          <a:endParaRPr lang="vi-VN"/>
        </a:p>
      </dgm:t>
    </dgm:pt>
    <dgm:pt modelId="{485379B7-6E5D-414C-AB42-6E2D60686577}" type="pres">
      <dgm:prSet presAssocID="{5490FCAB-80F8-4E1B-B9E7-1E47E0C7A2AE}" presName="nodeFollowingNodes" presStyleLbl="node1" presStyleIdx="8" presStyleCnt="9">
        <dgm:presLayoutVars>
          <dgm:bulletEnabled val="1"/>
        </dgm:presLayoutVars>
      </dgm:prSet>
      <dgm:spPr/>
      <dgm:t>
        <a:bodyPr/>
        <a:lstStyle/>
        <a:p>
          <a:endParaRPr lang="en-US"/>
        </a:p>
      </dgm:t>
    </dgm:pt>
  </dgm:ptLst>
  <dgm:cxnLst>
    <dgm:cxn modelId="{5798473D-F302-4924-A911-BA715889C03C}" srcId="{2A433759-7545-487E-97F0-BB84A78F2CBE}" destId="{7D0D3E46-BB46-44AA-BFD2-F0C1F50E8BFB}" srcOrd="4" destOrd="0" parTransId="{51123ADD-33CC-42E5-85BC-96ED5E2C335B}" sibTransId="{DC751C09-75E3-486F-9B75-94A3A146E2BB}"/>
    <dgm:cxn modelId="{74F2A9AD-6214-419C-9131-14FB6D74ABFC}" type="presOf" srcId="{7D0D3E46-BB46-44AA-BFD2-F0C1F50E8BFB}" destId="{1861F168-F47C-47DD-B3F0-FF11B1A05955}" srcOrd="0" destOrd="0" presId="urn:microsoft.com/office/officeart/2005/8/layout/cycle3"/>
    <dgm:cxn modelId="{B2791C0C-1110-4CAF-9F29-57A5CE6FDA89}" type="presOf" srcId="{F6A7A4C1-60DF-4D2F-9048-6EF105337295}" destId="{099FFC78-4569-4484-81EA-6E224E54CBF3}" srcOrd="0" destOrd="0" presId="urn:microsoft.com/office/officeart/2005/8/layout/cycle3"/>
    <dgm:cxn modelId="{49D5544E-FCFE-48FA-A178-62D1C617079E}" type="presOf" srcId="{D7DA479B-8931-4826-9D3A-4B4D72BEF841}" destId="{F810B09A-7D60-4F75-B22D-D7F3604920F1}" srcOrd="0" destOrd="0" presId="urn:microsoft.com/office/officeart/2005/8/layout/cycle3"/>
    <dgm:cxn modelId="{4753D23E-93F7-491D-8198-2443E4C0CFD3}" type="presOf" srcId="{818EFF27-76EF-450E-8F58-99FC63AE86C9}" destId="{BCD801ED-40A1-47D7-ACE6-6E7C1AD26DBE}" srcOrd="0" destOrd="0" presId="urn:microsoft.com/office/officeart/2005/8/layout/cycle3"/>
    <dgm:cxn modelId="{7F1C7950-BC80-46FF-8CF1-B9B4DF577582}" type="presOf" srcId="{BF46119E-A0C9-4605-BE09-8B9DAA48581F}" destId="{CBEF3028-5D7D-4CA9-965E-78200CA63668}" srcOrd="0" destOrd="0" presId="urn:microsoft.com/office/officeart/2005/8/layout/cycle3"/>
    <dgm:cxn modelId="{D1B36EF0-D055-412B-B53A-DCBBCCDC66AC}" type="presOf" srcId="{DEFECAC1-EC4C-4E05-A9A6-26EC6C986E1C}" destId="{2B21C241-1F7D-4E7C-BDA0-4F6E1E947C21}" srcOrd="0" destOrd="0" presId="urn:microsoft.com/office/officeart/2005/8/layout/cycle3"/>
    <dgm:cxn modelId="{CEF43E21-0AD6-476D-8DCD-6D365B3FF6D6}" srcId="{2A433759-7545-487E-97F0-BB84A78F2CBE}" destId="{3DD04954-E7F4-40D1-8EAD-A11E45DB849B}" srcOrd="5" destOrd="0" parTransId="{E3BCF7A6-5393-47A7-80F8-3CD96E7DA65C}" sibTransId="{D119D809-85D4-4557-9D7F-49210D84FCE3}"/>
    <dgm:cxn modelId="{973D2060-C294-4B48-A3DD-2940A9226E46}" type="presOf" srcId="{5490FCAB-80F8-4E1B-B9E7-1E47E0C7A2AE}" destId="{485379B7-6E5D-414C-AB42-6E2D60686577}" srcOrd="0" destOrd="0" presId="urn:microsoft.com/office/officeart/2005/8/layout/cycle3"/>
    <dgm:cxn modelId="{4F01C458-B539-48F0-9302-D669BF60C454}" srcId="{2A433759-7545-487E-97F0-BB84A78F2CBE}" destId="{D9A04ED7-089F-465D-8032-FBADC75191DE}" srcOrd="7" destOrd="0" parTransId="{76E14AC6-426D-4465-A828-636988B53A45}" sibTransId="{3209F777-39BA-4FB4-83BC-958DB4C3EBBD}"/>
    <dgm:cxn modelId="{337CF0C0-70C3-42E9-B743-C15C5516EC33}" type="presOf" srcId="{2A433759-7545-487E-97F0-BB84A78F2CBE}" destId="{A11DB96D-128A-4426-A714-B78471B2772F}" srcOrd="0" destOrd="0" presId="urn:microsoft.com/office/officeart/2005/8/layout/cycle3"/>
    <dgm:cxn modelId="{FAD54638-504B-4497-87D0-AB2085E9E06B}" type="presOf" srcId="{D9A04ED7-089F-465D-8032-FBADC75191DE}" destId="{560FA796-13E9-4A63-92D8-50D9B69A1ED6}" srcOrd="0" destOrd="0" presId="urn:microsoft.com/office/officeart/2005/8/layout/cycle3"/>
    <dgm:cxn modelId="{2203B34E-8A70-416E-8C86-011AF81553C5}" srcId="{2A433759-7545-487E-97F0-BB84A78F2CBE}" destId="{C87134FC-A623-47CF-9F1D-2DE5B81353B8}" srcOrd="1" destOrd="0" parTransId="{178C6021-2D53-4B42-B932-3D433D82BD64}" sibTransId="{752A2858-DF8D-4372-8465-9706DC431824}"/>
    <dgm:cxn modelId="{FDAF7EB1-B1B4-41E2-99BD-09339AD76704}" type="presOf" srcId="{C87134FC-A623-47CF-9F1D-2DE5B81353B8}" destId="{55570FA5-DC5D-469B-824D-30DA4C91C8C2}" srcOrd="0" destOrd="0" presId="urn:microsoft.com/office/officeart/2005/8/layout/cycle3"/>
    <dgm:cxn modelId="{FB3A7A47-79A7-49C6-A7E9-0FAD1AF662F9}" srcId="{2A433759-7545-487E-97F0-BB84A78F2CBE}" destId="{F6A7A4C1-60DF-4D2F-9048-6EF105337295}" srcOrd="0" destOrd="0" parTransId="{2A2B4E2B-2D6B-4BA4-A747-7DC2DDDC7985}" sibTransId="{818EFF27-76EF-450E-8F58-99FC63AE86C9}"/>
    <dgm:cxn modelId="{33C9DEFA-0EE4-475D-BE9C-128740626C73}" srcId="{2A433759-7545-487E-97F0-BB84A78F2CBE}" destId="{D7DA479B-8931-4826-9D3A-4B4D72BEF841}" srcOrd="2" destOrd="0" parTransId="{92234DB1-1A3E-46EB-A14C-E752E9F5F7B8}" sibTransId="{AE9AE8EE-9937-4C63-BC1E-56741481D4E6}"/>
    <dgm:cxn modelId="{12E5A7EF-6CB9-4C27-AA98-89578368AB36}" srcId="{2A433759-7545-487E-97F0-BB84A78F2CBE}" destId="{DEFECAC1-EC4C-4E05-A9A6-26EC6C986E1C}" srcOrd="6" destOrd="0" parTransId="{1ADFA5AA-96B4-484B-A74A-180DAB4D3A75}" sibTransId="{D6970D70-291B-4EB9-94A1-95F65728BE62}"/>
    <dgm:cxn modelId="{AC180EB5-ED4F-47A0-85F1-CC5DB20E4D0D}" type="presOf" srcId="{3DD04954-E7F4-40D1-8EAD-A11E45DB849B}" destId="{909EE398-9595-4D59-9272-F52FDF826EC5}" srcOrd="0" destOrd="0" presId="urn:microsoft.com/office/officeart/2005/8/layout/cycle3"/>
    <dgm:cxn modelId="{441639DA-4A93-4819-A6DF-AF6A18A18023}" srcId="{2A433759-7545-487E-97F0-BB84A78F2CBE}" destId="{BF46119E-A0C9-4605-BE09-8B9DAA48581F}" srcOrd="3" destOrd="0" parTransId="{4F8A6E43-A842-4ED1-9497-48F5FA5AB1C8}" sibTransId="{E5BB3161-6F45-406D-A51D-4952A5F9E09B}"/>
    <dgm:cxn modelId="{737DB484-DEB2-41C5-9906-D4687EAC1CE6}" srcId="{2A433759-7545-487E-97F0-BB84A78F2CBE}" destId="{5490FCAB-80F8-4E1B-B9E7-1E47E0C7A2AE}" srcOrd="8" destOrd="0" parTransId="{5462F531-D092-4489-BA43-821AC61E2911}" sibTransId="{98BF711E-EA57-4BC6-AEAB-0FADEA264CA2}"/>
    <dgm:cxn modelId="{EBE9887E-06B8-47FA-8CF8-6DB7BA614A38}" type="presParOf" srcId="{A11DB96D-128A-4426-A714-B78471B2772F}" destId="{DD951502-6099-4146-9446-7525F0200697}" srcOrd="0" destOrd="0" presId="urn:microsoft.com/office/officeart/2005/8/layout/cycle3"/>
    <dgm:cxn modelId="{9837E489-EC49-4615-8498-DF01C849A75C}" type="presParOf" srcId="{DD951502-6099-4146-9446-7525F0200697}" destId="{099FFC78-4569-4484-81EA-6E224E54CBF3}" srcOrd="0" destOrd="0" presId="urn:microsoft.com/office/officeart/2005/8/layout/cycle3"/>
    <dgm:cxn modelId="{77F73EF9-316E-40F6-A937-0A079D812603}" type="presParOf" srcId="{DD951502-6099-4146-9446-7525F0200697}" destId="{BCD801ED-40A1-47D7-ACE6-6E7C1AD26DBE}" srcOrd="1" destOrd="0" presId="urn:microsoft.com/office/officeart/2005/8/layout/cycle3"/>
    <dgm:cxn modelId="{182D1BE7-7637-4DA0-BFD3-7BBBE11B4FA6}" type="presParOf" srcId="{DD951502-6099-4146-9446-7525F0200697}" destId="{55570FA5-DC5D-469B-824D-30DA4C91C8C2}" srcOrd="2" destOrd="0" presId="urn:microsoft.com/office/officeart/2005/8/layout/cycle3"/>
    <dgm:cxn modelId="{855D38F1-274E-46F9-B4E4-109DFC4CC316}" type="presParOf" srcId="{DD951502-6099-4146-9446-7525F0200697}" destId="{F810B09A-7D60-4F75-B22D-D7F3604920F1}" srcOrd="3" destOrd="0" presId="urn:microsoft.com/office/officeart/2005/8/layout/cycle3"/>
    <dgm:cxn modelId="{CD86C407-F9EA-484A-85EA-138AFA73627F}" type="presParOf" srcId="{DD951502-6099-4146-9446-7525F0200697}" destId="{CBEF3028-5D7D-4CA9-965E-78200CA63668}" srcOrd="4" destOrd="0" presId="urn:microsoft.com/office/officeart/2005/8/layout/cycle3"/>
    <dgm:cxn modelId="{C768A1E9-AE0F-4960-B171-688EE5AF6CCE}" type="presParOf" srcId="{DD951502-6099-4146-9446-7525F0200697}" destId="{1861F168-F47C-47DD-B3F0-FF11B1A05955}" srcOrd="5" destOrd="0" presId="urn:microsoft.com/office/officeart/2005/8/layout/cycle3"/>
    <dgm:cxn modelId="{B9271C33-7A6B-41EB-95F6-09718D9447FD}" type="presParOf" srcId="{DD951502-6099-4146-9446-7525F0200697}" destId="{909EE398-9595-4D59-9272-F52FDF826EC5}" srcOrd="6" destOrd="0" presId="urn:microsoft.com/office/officeart/2005/8/layout/cycle3"/>
    <dgm:cxn modelId="{844C90CF-E268-4D66-9E6A-D0F113EEAB49}" type="presParOf" srcId="{DD951502-6099-4146-9446-7525F0200697}" destId="{2B21C241-1F7D-4E7C-BDA0-4F6E1E947C21}" srcOrd="7" destOrd="0" presId="urn:microsoft.com/office/officeart/2005/8/layout/cycle3"/>
    <dgm:cxn modelId="{32854E50-F079-47C7-B4C3-50B107C6431A}" type="presParOf" srcId="{DD951502-6099-4146-9446-7525F0200697}" destId="{560FA796-13E9-4A63-92D8-50D9B69A1ED6}" srcOrd="8" destOrd="0" presId="urn:microsoft.com/office/officeart/2005/8/layout/cycle3"/>
    <dgm:cxn modelId="{4AF1A25F-2E24-410A-BA39-219672BFB7DC}" type="presParOf" srcId="{DD951502-6099-4146-9446-7525F0200697}" destId="{485379B7-6E5D-414C-AB42-6E2D60686577}" srcOrd="9"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433759-7545-487E-97F0-BB84A78F2CBE}"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F6A7A4C1-60DF-4D2F-9048-6EF105337295}">
      <dgm:prSet phldrT="[Text]" custT="1"/>
      <dgm:spPr/>
      <dgm:t>
        <a:bodyPr/>
        <a:lstStyle/>
        <a:p>
          <a:r>
            <a:rPr lang="en-US" sz="2400" dirty="0" smtClean="0"/>
            <a:t>Acute SDH</a:t>
          </a:r>
          <a:endParaRPr lang="en-US" sz="2400" dirty="0"/>
        </a:p>
      </dgm:t>
    </dgm:pt>
    <dgm:pt modelId="{2A2B4E2B-2D6B-4BA4-A747-7DC2DDDC7985}" type="parTrans" cxnId="{FB3A7A47-79A7-49C6-A7E9-0FAD1AF662F9}">
      <dgm:prSet/>
      <dgm:spPr/>
      <dgm:t>
        <a:bodyPr/>
        <a:lstStyle/>
        <a:p>
          <a:endParaRPr lang="en-US" sz="3600"/>
        </a:p>
      </dgm:t>
    </dgm:pt>
    <dgm:pt modelId="{818EFF27-76EF-450E-8F58-99FC63AE86C9}" type="sibTrans" cxnId="{FB3A7A47-79A7-49C6-A7E9-0FAD1AF662F9}">
      <dgm:prSet custT="1"/>
      <dgm:spPr/>
      <dgm:t>
        <a:bodyPr/>
        <a:lstStyle/>
        <a:p>
          <a:endParaRPr lang="en-US" sz="3600"/>
        </a:p>
      </dgm:t>
    </dgm:pt>
    <dgm:pt modelId="{5490FCAB-80F8-4E1B-B9E7-1E47E0C7A2AE}">
      <dgm:prSet phldrT="[Text]" custT="1"/>
      <dgm:spPr/>
      <dgm:t>
        <a:bodyPr/>
        <a:lstStyle/>
        <a:p>
          <a:r>
            <a:rPr lang="en-US" sz="2400" dirty="0" smtClean="0"/>
            <a:t>Inhibit hemostasis</a:t>
          </a:r>
          <a:endParaRPr lang="en-US" sz="2400" dirty="0"/>
        </a:p>
      </dgm:t>
    </dgm:pt>
    <dgm:pt modelId="{5462F531-D092-4489-BA43-821AC61E2911}" type="parTrans" cxnId="{737DB484-DEB2-41C5-9906-D4687EAC1CE6}">
      <dgm:prSet/>
      <dgm:spPr/>
      <dgm:t>
        <a:bodyPr/>
        <a:lstStyle/>
        <a:p>
          <a:endParaRPr lang="en-US" sz="3600"/>
        </a:p>
      </dgm:t>
    </dgm:pt>
    <dgm:pt modelId="{98BF711E-EA57-4BC6-AEAB-0FADEA264CA2}" type="sibTrans" cxnId="{737DB484-DEB2-41C5-9906-D4687EAC1CE6}">
      <dgm:prSet custT="1"/>
      <dgm:spPr/>
      <dgm:t>
        <a:bodyPr/>
        <a:lstStyle/>
        <a:p>
          <a:endParaRPr lang="en-US" sz="3600"/>
        </a:p>
      </dgm:t>
    </dgm:pt>
    <dgm:pt modelId="{DEFECAC1-EC4C-4E05-A9A6-26EC6C986E1C}">
      <dgm:prSet phldrT="[Text]" custT="1"/>
      <dgm:spPr/>
      <dgm:t>
        <a:bodyPr/>
        <a:lstStyle/>
        <a:p>
          <a:r>
            <a:rPr lang="en-US" sz="2400" dirty="0" smtClean="0"/>
            <a:t>Liquefaction</a:t>
          </a:r>
          <a:endParaRPr lang="en-US" sz="2400" dirty="0"/>
        </a:p>
      </dgm:t>
    </dgm:pt>
    <dgm:pt modelId="{1ADFA5AA-96B4-484B-A74A-180DAB4D3A75}" type="parTrans" cxnId="{12E5A7EF-6CB9-4C27-AA98-89578368AB36}">
      <dgm:prSet/>
      <dgm:spPr/>
      <dgm:t>
        <a:bodyPr/>
        <a:lstStyle/>
        <a:p>
          <a:endParaRPr lang="en-US" sz="3600"/>
        </a:p>
      </dgm:t>
    </dgm:pt>
    <dgm:pt modelId="{D6970D70-291B-4EB9-94A1-95F65728BE62}" type="sibTrans" cxnId="{12E5A7EF-6CB9-4C27-AA98-89578368AB36}">
      <dgm:prSet custT="1"/>
      <dgm:spPr/>
      <dgm:t>
        <a:bodyPr/>
        <a:lstStyle/>
        <a:p>
          <a:endParaRPr lang="en-US" sz="3600"/>
        </a:p>
      </dgm:t>
    </dgm:pt>
    <dgm:pt modelId="{289EB338-A3D8-4D3B-A4CA-E6E259EB54DF}" type="pres">
      <dgm:prSet presAssocID="{2A433759-7545-487E-97F0-BB84A78F2CBE}" presName="cycle" presStyleCnt="0">
        <dgm:presLayoutVars>
          <dgm:dir/>
          <dgm:resizeHandles val="exact"/>
        </dgm:presLayoutVars>
      </dgm:prSet>
      <dgm:spPr/>
      <dgm:t>
        <a:bodyPr/>
        <a:lstStyle/>
        <a:p>
          <a:endParaRPr lang="vi-VN"/>
        </a:p>
      </dgm:t>
    </dgm:pt>
    <dgm:pt modelId="{E56F63F5-D9E2-46CE-AFD8-4D4E240EFC9C}" type="pres">
      <dgm:prSet presAssocID="{F6A7A4C1-60DF-4D2F-9048-6EF105337295}" presName="node" presStyleLbl="node1" presStyleIdx="0" presStyleCnt="3">
        <dgm:presLayoutVars>
          <dgm:bulletEnabled val="1"/>
        </dgm:presLayoutVars>
      </dgm:prSet>
      <dgm:spPr/>
      <dgm:t>
        <a:bodyPr/>
        <a:lstStyle/>
        <a:p>
          <a:endParaRPr lang="vi-VN"/>
        </a:p>
      </dgm:t>
    </dgm:pt>
    <dgm:pt modelId="{2A3753A1-618F-4A47-B811-D47B517A225E}" type="pres">
      <dgm:prSet presAssocID="{818EFF27-76EF-450E-8F58-99FC63AE86C9}" presName="sibTrans" presStyleLbl="sibTrans2D1" presStyleIdx="0" presStyleCnt="3"/>
      <dgm:spPr/>
      <dgm:t>
        <a:bodyPr/>
        <a:lstStyle/>
        <a:p>
          <a:endParaRPr lang="vi-VN"/>
        </a:p>
      </dgm:t>
    </dgm:pt>
    <dgm:pt modelId="{134F6225-9366-40BB-88DD-D2F13E6D538B}" type="pres">
      <dgm:prSet presAssocID="{818EFF27-76EF-450E-8F58-99FC63AE86C9}" presName="connectorText" presStyleLbl="sibTrans2D1" presStyleIdx="0" presStyleCnt="3"/>
      <dgm:spPr/>
      <dgm:t>
        <a:bodyPr/>
        <a:lstStyle/>
        <a:p>
          <a:endParaRPr lang="vi-VN"/>
        </a:p>
      </dgm:t>
    </dgm:pt>
    <dgm:pt modelId="{BEC5A0FD-7D5B-49D0-A7CD-52E159D4599D}" type="pres">
      <dgm:prSet presAssocID="{DEFECAC1-EC4C-4E05-A9A6-26EC6C986E1C}" presName="node" presStyleLbl="node1" presStyleIdx="1" presStyleCnt="3" custScaleX="139785" custRadScaleRad="110968" custRadScaleInc="-5365">
        <dgm:presLayoutVars>
          <dgm:bulletEnabled val="1"/>
        </dgm:presLayoutVars>
      </dgm:prSet>
      <dgm:spPr/>
      <dgm:t>
        <a:bodyPr/>
        <a:lstStyle/>
        <a:p>
          <a:endParaRPr lang="vi-VN"/>
        </a:p>
      </dgm:t>
    </dgm:pt>
    <dgm:pt modelId="{7D289A29-BE6E-4653-9BFB-F26A603B4261}" type="pres">
      <dgm:prSet presAssocID="{D6970D70-291B-4EB9-94A1-95F65728BE62}" presName="sibTrans" presStyleLbl="sibTrans2D1" presStyleIdx="1" presStyleCnt="3"/>
      <dgm:spPr/>
      <dgm:t>
        <a:bodyPr/>
        <a:lstStyle/>
        <a:p>
          <a:endParaRPr lang="vi-VN"/>
        </a:p>
      </dgm:t>
    </dgm:pt>
    <dgm:pt modelId="{F3E25C2D-D848-44EC-9D1A-55BFBC958034}" type="pres">
      <dgm:prSet presAssocID="{D6970D70-291B-4EB9-94A1-95F65728BE62}" presName="connectorText" presStyleLbl="sibTrans2D1" presStyleIdx="1" presStyleCnt="3"/>
      <dgm:spPr/>
      <dgm:t>
        <a:bodyPr/>
        <a:lstStyle/>
        <a:p>
          <a:endParaRPr lang="vi-VN"/>
        </a:p>
      </dgm:t>
    </dgm:pt>
    <dgm:pt modelId="{3BF31E66-E15C-490C-B5BF-6417AF4A365C}" type="pres">
      <dgm:prSet presAssocID="{5490FCAB-80F8-4E1B-B9E7-1E47E0C7A2AE}" presName="node" presStyleLbl="node1" presStyleIdx="2" presStyleCnt="3" custScaleX="123215" custRadScaleRad="113543" custRadScaleInc="6455">
        <dgm:presLayoutVars>
          <dgm:bulletEnabled val="1"/>
        </dgm:presLayoutVars>
      </dgm:prSet>
      <dgm:spPr/>
      <dgm:t>
        <a:bodyPr/>
        <a:lstStyle/>
        <a:p>
          <a:endParaRPr lang="vi-VN"/>
        </a:p>
      </dgm:t>
    </dgm:pt>
    <dgm:pt modelId="{0B51799A-26FE-4132-BAF3-F30EBD030FB0}" type="pres">
      <dgm:prSet presAssocID="{98BF711E-EA57-4BC6-AEAB-0FADEA264CA2}" presName="sibTrans" presStyleLbl="sibTrans2D1" presStyleIdx="2" presStyleCnt="3"/>
      <dgm:spPr/>
      <dgm:t>
        <a:bodyPr/>
        <a:lstStyle/>
        <a:p>
          <a:endParaRPr lang="vi-VN"/>
        </a:p>
      </dgm:t>
    </dgm:pt>
    <dgm:pt modelId="{B31B90BB-A291-4DCD-97A6-5518A25B0ACB}" type="pres">
      <dgm:prSet presAssocID="{98BF711E-EA57-4BC6-AEAB-0FADEA264CA2}" presName="connectorText" presStyleLbl="sibTrans2D1" presStyleIdx="2" presStyleCnt="3"/>
      <dgm:spPr/>
      <dgm:t>
        <a:bodyPr/>
        <a:lstStyle/>
        <a:p>
          <a:endParaRPr lang="vi-VN"/>
        </a:p>
      </dgm:t>
    </dgm:pt>
  </dgm:ptLst>
  <dgm:cxnLst>
    <dgm:cxn modelId="{6DE372EC-B94C-45CD-822D-6891164F0E0B}" type="presOf" srcId="{98BF711E-EA57-4BC6-AEAB-0FADEA264CA2}" destId="{B31B90BB-A291-4DCD-97A6-5518A25B0ACB}" srcOrd="1" destOrd="0" presId="urn:microsoft.com/office/officeart/2005/8/layout/cycle2"/>
    <dgm:cxn modelId="{285D0B90-8777-4625-BD70-5449EBCDA57D}" type="presOf" srcId="{D6970D70-291B-4EB9-94A1-95F65728BE62}" destId="{F3E25C2D-D848-44EC-9D1A-55BFBC958034}" srcOrd="1" destOrd="0" presId="urn:microsoft.com/office/officeart/2005/8/layout/cycle2"/>
    <dgm:cxn modelId="{A068E9E2-4943-4B43-A43D-686F3FD69958}" type="presOf" srcId="{D6970D70-291B-4EB9-94A1-95F65728BE62}" destId="{7D289A29-BE6E-4653-9BFB-F26A603B4261}" srcOrd="0" destOrd="0" presId="urn:microsoft.com/office/officeart/2005/8/layout/cycle2"/>
    <dgm:cxn modelId="{AFDB054E-073B-4284-95E9-C3ABD160B634}" type="presOf" srcId="{DEFECAC1-EC4C-4E05-A9A6-26EC6C986E1C}" destId="{BEC5A0FD-7D5B-49D0-A7CD-52E159D4599D}" srcOrd="0" destOrd="0" presId="urn:microsoft.com/office/officeart/2005/8/layout/cycle2"/>
    <dgm:cxn modelId="{B929A9A7-7A08-430F-BCB3-9B5FC7463703}" type="presOf" srcId="{F6A7A4C1-60DF-4D2F-9048-6EF105337295}" destId="{E56F63F5-D9E2-46CE-AFD8-4D4E240EFC9C}" srcOrd="0" destOrd="0" presId="urn:microsoft.com/office/officeart/2005/8/layout/cycle2"/>
    <dgm:cxn modelId="{58C345FE-0E7F-4A19-A295-E52419F7870B}" type="presOf" srcId="{818EFF27-76EF-450E-8F58-99FC63AE86C9}" destId="{2A3753A1-618F-4A47-B811-D47B517A225E}" srcOrd="0" destOrd="0" presId="urn:microsoft.com/office/officeart/2005/8/layout/cycle2"/>
    <dgm:cxn modelId="{3D4B0F9D-E201-4002-9CAC-4A7D2B0D3D47}" type="presOf" srcId="{5490FCAB-80F8-4E1B-B9E7-1E47E0C7A2AE}" destId="{3BF31E66-E15C-490C-B5BF-6417AF4A365C}" srcOrd="0" destOrd="0" presId="urn:microsoft.com/office/officeart/2005/8/layout/cycle2"/>
    <dgm:cxn modelId="{FB3A7A47-79A7-49C6-A7E9-0FAD1AF662F9}" srcId="{2A433759-7545-487E-97F0-BB84A78F2CBE}" destId="{F6A7A4C1-60DF-4D2F-9048-6EF105337295}" srcOrd="0" destOrd="0" parTransId="{2A2B4E2B-2D6B-4BA4-A747-7DC2DDDC7985}" sibTransId="{818EFF27-76EF-450E-8F58-99FC63AE86C9}"/>
    <dgm:cxn modelId="{4808AA0B-69F3-4F00-9EAD-0D4DCCAB085A}" type="presOf" srcId="{2A433759-7545-487E-97F0-BB84A78F2CBE}" destId="{289EB338-A3D8-4D3B-A4CA-E6E259EB54DF}" srcOrd="0" destOrd="0" presId="urn:microsoft.com/office/officeart/2005/8/layout/cycle2"/>
    <dgm:cxn modelId="{12E5A7EF-6CB9-4C27-AA98-89578368AB36}" srcId="{2A433759-7545-487E-97F0-BB84A78F2CBE}" destId="{DEFECAC1-EC4C-4E05-A9A6-26EC6C986E1C}" srcOrd="1" destOrd="0" parTransId="{1ADFA5AA-96B4-484B-A74A-180DAB4D3A75}" sibTransId="{D6970D70-291B-4EB9-94A1-95F65728BE62}"/>
    <dgm:cxn modelId="{B212463F-A1EF-45F7-A47A-7AC1FD70E656}" type="presOf" srcId="{98BF711E-EA57-4BC6-AEAB-0FADEA264CA2}" destId="{0B51799A-26FE-4132-BAF3-F30EBD030FB0}" srcOrd="0" destOrd="0" presId="urn:microsoft.com/office/officeart/2005/8/layout/cycle2"/>
    <dgm:cxn modelId="{1B316BE2-C294-4F30-9EBC-ED91103E03C0}" type="presOf" srcId="{818EFF27-76EF-450E-8F58-99FC63AE86C9}" destId="{134F6225-9366-40BB-88DD-D2F13E6D538B}" srcOrd="1" destOrd="0" presId="urn:microsoft.com/office/officeart/2005/8/layout/cycle2"/>
    <dgm:cxn modelId="{737DB484-DEB2-41C5-9906-D4687EAC1CE6}" srcId="{2A433759-7545-487E-97F0-BB84A78F2CBE}" destId="{5490FCAB-80F8-4E1B-B9E7-1E47E0C7A2AE}" srcOrd="2" destOrd="0" parTransId="{5462F531-D092-4489-BA43-821AC61E2911}" sibTransId="{98BF711E-EA57-4BC6-AEAB-0FADEA264CA2}"/>
    <dgm:cxn modelId="{95AE34F6-1B77-4743-AF18-F3D68682D60C}" type="presParOf" srcId="{289EB338-A3D8-4D3B-A4CA-E6E259EB54DF}" destId="{E56F63F5-D9E2-46CE-AFD8-4D4E240EFC9C}" srcOrd="0" destOrd="0" presId="urn:microsoft.com/office/officeart/2005/8/layout/cycle2"/>
    <dgm:cxn modelId="{8E48FC76-E2C2-49B2-A589-37DD992F2D70}" type="presParOf" srcId="{289EB338-A3D8-4D3B-A4CA-E6E259EB54DF}" destId="{2A3753A1-618F-4A47-B811-D47B517A225E}" srcOrd="1" destOrd="0" presId="urn:microsoft.com/office/officeart/2005/8/layout/cycle2"/>
    <dgm:cxn modelId="{8C339D1D-A2BD-4E2E-A32C-9198FE0B4B9C}" type="presParOf" srcId="{2A3753A1-618F-4A47-B811-D47B517A225E}" destId="{134F6225-9366-40BB-88DD-D2F13E6D538B}" srcOrd="0" destOrd="0" presId="urn:microsoft.com/office/officeart/2005/8/layout/cycle2"/>
    <dgm:cxn modelId="{BB9F179E-3446-4C83-8FA7-516C6450FF66}" type="presParOf" srcId="{289EB338-A3D8-4D3B-A4CA-E6E259EB54DF}" destId="{BEC5A0FD-7D5B-49D0-A7CD-52E159D4599D}" srcOrd="2" destOrd="0" presId="urn:microsoft.com/office/officeart/2005/8/layout/cycle2"/>
    <dgm:cxn modelId="{585A7ED4-4E69-4C4F-90D1-2346987AEFFD}" type="presParOf" srcId="{289EB338-A3D8-4D3B-A4CA-E6E259EB54DF}" destId="{7D289A29-BE6E-4653-9BFB-F26A603B4261}" srcOrd="3" destOrd="0" presId="urn:microsoft.com/office/officeart/2005/8/layout/cycle2"/>
    <dgm:cxn modelId="{71F686BF-5FAA-4247-892C-C6D562831DC9}" type="presParOf" srcId="{7D289A29-BE6E-4653-9BFB-F26A603B4261}" destId="{F3E25C2D-D848-44EC-9D1A-55BFBC958034}" srcOrd="0" destOrd="0" presId="urn:microsoft.com/office/officeart/2005/8/layout/cycle2"/>
    <dgm:cxn modelId="{84BD4E40-824F-48D5-BD9D-381E1942D6B2}" type="presParOf" srcId="{289EB338-A3D8-4D3B-A4CA-E6E259EB54DF}" destId="{3BF31E66-E15C-490C-B5BF-6417AF4A365C}" srcOrd="4" destOrd="0" presId="urn:microsoft.com/office/officeart/2005/8/layout/cycle2"/>
    <dgm:cxn modelId="{9A1C793B-9F2B-4883-B317-A34986F867F6}" type="presParOf" srcId="{289EB338-A3D8-4D3B-A4CA-E6E259EB54DF}" destId="{0B51799A-26FE-4132-BAF3-F30EBD030FB0}" srcOrd="5" destOrd="0" presId="urn:microsoft.com/office/officeart/2005/8/layout/cycle2"/>
    <dgm:cxn modelId="{75696B56-BFF1-4B5B-B5AA-F34480714AD0}" type="presParOf" srcId="{0B51799A-26FE-4132-BAF3-F30EBD030FB0}" destId="{B31B90BB-A291-4DCD-97A6-5518A25B0AC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9213" y="2514600"/>
            <a:ext cx="8915399" cy="2262781"/>
          </a:xfrm>
        </p:spPr>
        <p:txBody>
          <a:bodyPr anchor="b">
            <a:normAutofit/>
          </a:bodyPr>
          <a:lstStyle>
            <a:lvl1pPr>
              <a:defRPr sz="5400" b="1">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615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096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97095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7521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03960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4010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4897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881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925" y="624110"/>
            <a:ext cx="8911687" cy="1280890"/>
          </a:xfrm>
        </p:spPr>
        <p:txBody>
          <a:bodyPr/>
          <a:lstStyle>
            <a:lvl1pPr>
              <a:defRPr b="1">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lvl1pPr algn="just">
              <a:lnSpc>
                <a:spcPct val="150000"/>
              </a:lnSpc>
              <a:spcBef>
                <a:spcPts val="0"/>
              </a:spcBef>
              <a:defRPr/>
            </a:lvl1pPr>
            <a:lvl2pPr algn="just">
              <a:lnSpc>
                <a:spcPct val="150000"/>
              </a:lnSpc>
              <a:spcBef>
                <a:spcPts val="0"/>
              </a:spcBef>
              <a:defRPr/>
            </a:lvl2pPr>
            <a:lvl3pPr algn="just">
              <a:lnSpc>
                <a:spcPct val="150000"/>
              </a:lnSpc>
              <a:spcBef>
                <a:spcPts val="0"/>
              </a:spcBef>
              <a:defRPr/>
            </a:lvl3pPr>
            <a:lvl4pPr algn="just">
              <a:lnSpc>
                <a:spcPct val="150000"/>
              </a:lnSpc>
              <a:spcBef>
                <a:spcPts val="0"/>
              </a:spcBef>
              <a:defRPr/>
            </a:lvl4pPr>
            <a:lvl5pPr algn="just">
              <a:lnSpc>
                <a:spcPct val="150000"/>
              </a:lnSpc>
              <a:spcBef>
                <a:spcPts val="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566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2828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4208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3855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0849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4926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015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06-Feb-18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8103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06-Feb-18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3117395"/>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2480" y="668708"/>
            <a:ext cx="8915399" cy="2262781"/>
          </a:xfrm>
        </p:spPr>
        <p:txBody>
          <a:bodyPr/>
          <a:lstStyle/>
          <a:p>
            <a:r>
              <a:rPr lang="en-US" dirty="0" smtClean="0">
                <a:latin typeface="Arial" pitchFamily="34" charset="0"/>
                <a:cs typeface="Arial" pitchFamily="34" charset="0"/>
              </a:rPr>
              <a:t>SINH HOẠT KHOA HỌC</a:t>
            </a:r>
            <a:endParaRPr lang="en-US" dirty="0">
              <a:latin typeface="Arial" pitchFamily="34" charset="0"/>
              <a:cs typeface="Arial" pitchFamily="34" charset="0"/>
            </a:endParaRPr>
          </a:p>
        </p:txBody>
      </p:sp>
      <p:sp>
        <p:nvSpPr>
          <p:cNvPr id="3" name="Subtitle 2"/>
          <p:cNvSpPr>
            <a:spLocks noGrp="1"/>
          </p:cNvSpPr>
          <p:nvPr>
            <p:ph type="subTitle" idx="1"/>
          </p:nvPr>
        </p:nvSpPr>
        <p:spPr>
          <a:xfrm>
            <a:off x="6362049" y="5800725"/>
            <a:ext cx="5410852" cy="845620"/>
          </a:xfrm>
        </p:spPr>
        <p:txBody>
          <a:bodyPr>
            <a:normAutofit/>
          </a:bodyPr>
          <a:lstStyle/>
          <a:p>
            <a:r>
              <a:rPr lang="en-US" dirty="0" smtClean="0">
                <a:solidFill>
                  <a:schemeClr val="tx1"/>
                </a:solidFill>
                <a:latin typeface="Arial" pitchFamily="34" charset="0"/>
                <a:cs typeface="Arial" pitchFamily="34" charset="0"/>
              </a:rPr>
              <a:t>NGƯỜI BÁO CÁO : BSNT. ĐINH PHÚC THÀNH</a:t>
            </a:r>
          </a:p>
          <a:p>
            <a:r>
              <a:rPr lang="en-US" dirty="0" smtClean="0">
                <a:solidFill>
                  <a:schemeClr val="tx1"/>
                </a:solidFill>
                <a:latin typeface="Arial" pitchFamily="34" charset="0"/>
                <a:cs typeface="Arial" pitchFamily="34" charset="0"/>
              </a:rPr>
              <a:t>NGƯỜI HƯỚNG DẪN : BS. TRƯƠNG VĂN TRÍ</a:t>
            </a:r>
            <a:endParaRPr lang="en-US"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2857252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III: TIỀN SỬ</a:t>
            </a:r>
            <a:br>
              <a:rPr lang="en-US" dirty="0" smtClean="0">
                <a:latin typeface="Arial" pitchFamily="34" charset="0"/>
                <a:cs typeface="Arial" pitchFamily="34" charset="0"/>
              </a:rPr>
            </a:br>
            <a:endParaRPr lang="en-US" dirty="0">
              <a:latin typeface="Arial" pitchFamily="34" charset="0"/>
              <a:cs typeface="Arial" pitchFamily="34" charset="0"/>
            </a:endParaRPr>
          </a:p>
        </p:txBody>
      </p:sp>
      <p:sp>
        <p:nvSpPr>
          <p:cNvPr id="3" name="Content Placeholder 2"/>
          <p:cNvSpPr>
            <a:spLocks noGrp="1"/>
          </p:cNvSpPr>
          <p:nvPr>
            <p:ph idx="1"/>
          </p:nvPr>
        </p:nvSpPr>
        <p:spPr>
          <a:xfrm>
            <a:off x="2589212" y="1496291"/>
            <a:ext cx="8915400" cy="4414931"/>
          </a:xfrm>
        </p:spPr>
        <p:txBody>
          <a:bodyPr>
            <a:normAutofit fontScale="92500"/>
          </a:bodyPr>
          <a:lstStyle/>
          <a:p>
            <a:r>
              <a:rPr lang="en-US" sz="3600" dirty="0" smtClean="0">
                <a:solidFill>
                  <a:schemeClr val="tx1"/>
                </a:solidFill>
                <a:latin typeface="Arial" pitchFamily="34" charset="0"/>
                <a:cs typeface="Arial" pitchFamily="34" charset="0"/>
              </a:rPr>
              <a:t>1 </a:t>
            </a:r>
            <a:r>
              <a:rPr lang="en-US" sz="3600" dirty="0" err="1" smtClean="0">
                <a:solidFill>
                  <a:schemeClr val="tx1"/>
                </a:solidFill>
                <a:latin typeface="Arial" pitchFamily="34" charset="0"/>
                <a:cs typeface="Arial" pitchFamily="34" charset="0"/>
              </a:rPr>
              <a:t>tháng</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gần</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đây</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bệnh</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nhân</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sống</a:t>
            </a:r>
            <a:r>
              <a:rPr lang="en-US" sz="3600" dirty="0" smtClean="0">
                <a:solidFill>
                  <a:schemeClr val="tx1"/>
                </a:solidFill>
                <a:latin typeface="Arial" pitchFamily="34" charset="0"/>
                <a:cs typeface="Arial" pitchFamily="34" charset="0"/>
              </a:rPr>
              <a:t> 1 </a:t>
            </a:r>
            <a:r>
              <a:rPr lang="en-US" sz="3600" dirty="0" err="1" smtClean="0">
                <a:solidFill>
                  <a:schemeClr val="tx1"/>
                </a:solidFill>
                <a:latin typeface="Arial" pitchFamily="34" charset="0"/>
                <a:cs typeface="Arial" pitchFamily="34" charset="0"/>
              </a:rPr>
              <a:t>mình</a:t>
            </a:r>
            <a:r>
              <a:rPr lang="en-US" sz="3600" dirty="0" smtClean="0">
                <a:solidFill>
                  <a:schemeClr val="tx1"/>
                </a:solidFill>
                <a:latin typeface="Arial" pitchFamily="34" charset="0"/>
                <a:cs typeface="Arial" pitchFamily="34" charset="0"/>
              </a:rPr>
              <a:t>, </a:t>
            </a:r>
            <a:r>
              <a:rPr lang="en-US" sz="3600" dirty="0">
                <a:solidFill>
                  <a:schemeClr val="tx1"/>
                </a:solidFill>
                <a:latin typeface="Arial" pitchFamily="34" charset="0"/>
                <a:cs typeface="Arial" pitchFamily="34" charset="0"/>
              </a:rPr>
              <a:t>h</a:t>
            </a:r>
            <a:r>
              <a:rPr lang="en-US" sz="3600" dirty="0" smtClean="0">
                <a:solidFill>
                  <a:schemeClr val="tx1"/>
                </a:solidFill>
                <a:latin typeface="Arial" pitchFamily="34" charset="0"/>
                <a:cs typeface="Arial" pitchFamily="34" charset="0"/>
              </a:rPr>
              <a:t>ay </a:t>
            </a:r>
            <a:r>
              <a:rPr lang="en-US" sz="3600" dirty="0" err="1" smtClean="0">
                <a:solidFill>
                  <a:schemeClr val="tx1"/>
                </a:solidFill>
                <a:latin typeface="Arial" pitchFamily="34" charset="0"/>
                <a:cs typeface="Arial" pitchFamily="34" charset="0"/>
              </a:rPr>
              <a:t>té</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ngã</a:t>
            </a:r>
            <a:r>
              <a:rPr lang="en-US" sz="3600" dirty="0" smtClean="0">
                <a:solidFill>
                  <a:schemeClr val="tx1"/>
                </a:solidFill>
                <a:latin typeface="Arial" pitchFamily="34" charset="0"/>
                <a:cs typeface="Arial" pitchFamily="34" charset="0"/>
              </a:rPr>
              <a:t> ở </a:t>
            </a:r>
            <a:r>
              <a:rPr lang="en-US" sz="3600" dirty="0" err="1" smtClean="0">
                <a:solidFill>
                  <a:schemeClr val="tx1"/>
                </a:solidFill>
                <a:latin typeface="Arial" pitchFamily="34" charset="0"/>
                <a:cs typeface="Arial" pitchFamily="34" charset="0"/>
              </a:rPr>
              <a:t>nhà</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chưa</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vào</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viện</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lần</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nào</a:t>
            </a:r>
            <a:r>
              <a:rPr lang="en-US" sz="3600" dirty="0" smtClean="0">
                <a:solidFill>
                  <a:schemeClr val="tx1"/>
                </a:solidFill>
                <a:latin typeface="Arial" pitchFamily="34" charset="0"/>
                <a:cs typeface="Arial" pitchFamily="34" charset="0"/>
              </a:rPr>
              <a:t>.</a:t>
            </a:r>
          </a:p>
          <a:p>
            <a:r>
              <a:rPr lang="en-US" sz="3600" dirty="0" err="1" smtClean="0">
                <a:solidFill>
                  <a:schemeClr val="tx1"/>
                </a:solidFill>
                <a:latin typeface="Arial" pitchFamily="34" charset="0"/>
                <a:cs typeface="Arial" pitchFamily="34" charset="0"/>
              </a:rPr>
              <a:t>Chưa</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phát</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hiện</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tiền</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sử</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dùng</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thuốc</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chống</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đông</a:t>
            </a:r>
            <a:r>
              <a:rPr lang="en-US" sz="3600" dirty="0" smtClean="0">
                <a:solidFill>
                  <a:schemeClr val="tx1"/>
                </a:solidFill>
                <a:latin typeface="Arial" pitchFamily="34" charset="0"/>
                <a:cs typeface="Arial" pitchFamily="34" charset="0"/>
              </a:rPr>
              <a:t> hay </a:t>
            </a:r>
            <a:r>
              <a:rPr lang="en-US" sz="3600" dirty="0" err="1" smtClean="0">
                <a:solidFill>
                  <a:schemeClr val="tx1"/>
                </a:solidFill>
                <a:latin typeface="Arial" pitchFamily="34" charset="0"/>
                <a:cs typeface="Arial" pitchFamily="34" charset="0"/>
              </a:rPr>
              <a:t>mắc</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các</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bệnh</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lý</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tim</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mạch</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đái</a:t>
            </a:r>
            <a:r>
              <a:rPr lang="en-US" sz="3600" dirty="0" smtClean="0">
                <a:solidFill>
                  <a:schemeClr val="tx1"/>
                </a:solidFill>
                <a:latin typeface="Arial" pitchFamily="34" charset="0"/>
                <a:cs typeface="Arial" pitchFamily="34" charset="0"/>
              </a:rPr>
              <a:t> </a:t>
            </a:r>
            <a:r>
              <a:rPr lang="en-US" sz="3600" dirty="0" err="1" smtClean="0">
                <a:solidFill>
                  <a:schemeClr val="tx1"/>
                </a:solidFill>
                <a:latin typeface="Arial" pitchFamily="34" charset="0"/>
                <a:cs typeface="Arial" pitchFamily="34" charset="0"/>
              </a:rPr>
              <a:t>đường</a:t>
            </a:r>
            <a:r>
              <a:rPr lang="en-US" sz="3600" dirty="0" smtClean="0">
                <a:solidFill>
                  <a:schemeClr val="tx1"/>
                </a:solidFill>
                <a:latin typeface="Arial" pitchFamily="34" charset="0"/>
                <a:cs typeface="Arial" pitchFamily="34" charset="0"/>
              </a:rPr>
              <a:t>.</a:t>
            </a:r>
          </a:p>
          <a:p>
            <a:pPr marL="0" indent="0">
              <a:buNone/>
            </a:pPr>
            <a:endParaRPr lang="en-US" sz="3600" dirty="0" smtClean="0">
              <a:solidFill>
                <a:schemeClr val="tx1"/>
              </a:solidFill>
              <a:latin typeface="Arial" pitchFamily="34" charset="0"/>
              <a:cs typeface="Arial" pitchFamily="34" charset="0"/>
            </a:endParaRPr>
          </a:p>
          <a:p>
            <a:endParaRPr lang="en-US" sz="36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3069678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5952" y="638086"/>
            <a:ext cx="10442960" cy="3777622"/>
          </a:xfrm>
        </p:spPr>
        <p:txBody>
          <a:bodyPr>
            <a:normAutofit fontScale="92500"/>
          </a:bodyPr>
          <a:lstStyle/>
          <a:p>
            <a:pPr marL="0" indent="0">
              <a:buNone/>
            </a:pPr>
            <a:r>
              <a:rPr lang="en-US" sz="3600" b="1" dirty="0" err="1" smtClean="0">
                <a:solidFill>
                  <a:schemeClr val="tx1"/>
                </a:solidFill>
                <a:latin typeface="Arial" pitchFamily="34" charset="0"/>
                <a:cs typeface="Arial" pitchFamily="34" charset="0"/>
              </a:rPr>
              <a:t>Chẩn</a:t>
            </a:r>
            <a:r>
              <a:rPr lang="en-US" sz="3600" b="1" dirty="0" smtClean="0">
                <a:solidFill>
                  <a:schemeClr val="tx1"/>
                </a:solidFill>
                <a:latin typeface="Arial" pitchFamily="34" charset="0"/>
                <a:cs typeface="Arial" pitchFamily="34" charset="0"/>
              </a:rPr>
              <a:t> </a:t>
            </a:r>
            <a:r>
              <a:rPr lang="en-US" sz="3600" b="1" dirty="0" err="1" smtClean="0">
                <a:solidFill>
                  <a:schemeClr val="tx1"/>
                </a:solidFill>
                <a:latin typeface="Arial" pitchFamily="34" charset="0"/>
                <a:cs typeface="Arial" pitchFamily="34" charset="0"/>
              </a:rPr>
              <a:t>đoán</a:t>
            </a:r>
            <a:r>
              <a:rPr lang="en-US" sz="3600" b="1" dirty="0" smtClean="0">
                <a:solidFill>
                  <a:schemeClr val="tx1"/>
                </a:solidFill>
                <a:latin typeface="Arial" pitchFamily="34" charset="0"/>
                <a:cs typeface="Arial" pitchFamily="34" charset="0"/>
              </a:rPr>
              <a:t>: </a:t>
            </a:r>
          </a:p>
          <a:p>
            <a:pPr marL="0" indent="0">
              <a:buNone/>
            </a:pPr>
            <a:r>
              <a:rPr lang="en-US" sz="3600" i="1" dirty="0" err="1">
                <a:solidFill>
                  <a:schemeClr val="tx1"/>
                </a:solidFill>
                <a:latin typeface="Arial" pitchFamily="34" charset="0"/>
                <a:cs typeface="Arial" pitchFamily="34" charset="0"/>
              </a:rPr>
              <a:t>T</a:t>
            </a:r>
            <a:r>
              <a:rPr lang="en-US" sz="3600" i="1" dirty="0" err="1" smtClean="0">
                <a:solidFill>
                  <a:schemeClr val="tx1"/>
                </a:solidFill>
                <a:latin typeface="Arial" pitchFamily="34" charset="0"/>
                <a:cs typeface="Arial" pitchFamily="34" charset="0"/>
              </a:rPr>
              <a:t>ụ</a:t>
            </a:r>
            <a:r>
              <a:rPr lang="en-US" sz="3600" i="1" dirty="0" smtClean="0">
                <a:solidFill>
                  <a:schemeClr val="tx1"/>
                </a:solidFill>
                <a:latin typeface="Arial" pitchFamily="34" charset="0"/>
                <a:cs typeface="Arial" pitchFamily="34" charset="0"/>
              </a:rPr>
              <a:t> </a:t>
            </a:r>
            <a:r>
              <a:rPr lang="en-US" sz="3600" i="1" dirty="0" err="1" smtClean="0">
                <a:solidFill>
                  <a:schemeClr val="tx1"/>
                </a:solidFill>
                <a:latin typeface="Arial" pitchFamily="34" charset="0"/>
                <a:cs typeface="Arial" pitchFamily="34" charset="0"/>
              </a:rPr>
              <a:t>máu</a:t>
            </a:r>
            <a:r>
              <a:rPr lang="en-US" sz="3600" i="1" dirty="0" smtClean="0">
                <a:solidFill>
                  <a:schemeClr val="tx1"/>
                </a:solidFill>
                <a:latin typeface="Arial" pitchFamily="34" charset="0"/>
                <a:cs typeface="Arial" pitchFamily="34" charset="0"/>
              </a:rPr>
              <a:t> </a:t>
            </a:r>
            <a:r>
              <a:rPr lang="en-US" sz="3600" i="1" dirty="0" err="1" smtClean="0">
                <a:solidFill>
                  <a:schemeClr val="tx1"/>
                </a:solidFill>
                <a:latin typeface="Arial" pitchFamily="34" charset="0"/>
                <a:cs typeface="Arial" pitchFamily="34" charset="0"/>
              </a:rPr>
              <a:t>dưới</a:t>
            </a:r>
            <a:r>
              <a:rPr lang="en-US" sz="3600" i="1" dirty="0" smtClean="0">
                <a:solidFill>
                  <a:schemeClr val="tx1"/>
                </a:solidFill>
                <a:latin typeface="Arial" pitchFamily="34" charset="0"/>
                <a:cs typeface="Arial" pitchFamily="34" charset="0"/>
              </a:rPr>
              <a:t> </a:t>
            </a:r>
            <a:r>
              <a:rPr lang="en-US" sz="3600" i="1" dirty="0" err="1" smtClean="0">
                <a:solidFill>
                  <a:schemeClr val="tx1"/>
                </a:solidFill>
                <a:latin typeface="Arial" pitchFamily="34" charset="0"/>
                <a:cs typeface="Arial" pitchFamily="34" charset="0"/>
              </a:rPr>
              <a:t>màng</a:t>
            </a:r>
            <a:r>
              <a:rPr lang="en-US" sz="3600" i="1" dirty="0" smtClean="0">
                <a:solidFill>
                  <a:schemeClr val="tx1"/>
                </a:solidFill>
                <a:latin typeface="Arial" pitchFamily="34" charset="0"/>
                <a:cs typeface="Arial" pitchFamily="34" charset="0"/>
              </a:rPr>
              <a:t> </a:t>
            </a:r>
            <a:r>
              <a:rPr lang="en-US" sz="3600" i="1" dirty="0" err="1" smtClean="0">
                <a:solidFill>
                  <a:schemeClr val="tx1"/>
                </a:solidFill>
                <a:latin typeface="Arial" pitchFamily="34" charset="0"/>
                <a:cs typeface="Arial" pitchFamily="34" charset="0"/>
              </a:rPr>
              <a:t>cứng</a:t>
            </a:r>
            <a:r>
              <a:rPr lang="en-US" sz="3600" i="1" dirty="0">
                <a:solidFill>
                  <a:schemeClr val="tx1"/>
                </a:solidFill>
                <a:latin typeface="Arial" pitchFamily="34" charset="0"/>
                <a:cs typeface="Arial" pitchFamily="34" charset="0"/>
              </a:rPr>
              <a:t> </a:t>
            </a:r>
            <a:r>
              <a:rPr lang="en-US" sz="3600" i="1" err="1" smtClean="0">
                <a:solidFill>
                  <a:schemeClr val="tx1"/>
                </a:solidFill>
                <a:latin typeface="Arial" pitchFamily="34" charset="0"/>
                <a:cs typeface="Arial" pitchFamily="34" charset="0"/>
              </a:rPr>
              <a:t>mạn</a:t>
            </a:r>
            <a:r>
              <a:rPr lang="en-US" sz="3600" i="1" smtClean="0">
                <a:solidFill>
                  <a:schemeClr val="tx1"/>
                </a:solidFill>
                <a:latin typeface="Arial" pitchFamily="34" charset="0"/>
                <a:cs typeface="Arial" pitchFamily="34" charset="0"/>
              </a:rPr>
              <a:t> tính bán cầu não phải</a:t>
            </a:r>
            <a:endParaRPr lang="en-US" sz="3600" i="1" dirty="0" smtClean="0">
              <a:solidFill>
                <a:schemeClr val="tx1"/>
              </a:solidFill>
              <a:latin typeface="Arial" pitchFamily="34" charset="0"/>
              <a:cs typeface="Arial" pitchFamily="34" charset="0"/>
            </a:endParaRPr>
          </a:p>
          <a:p>
            <a:pPr marL="0" indent="0">
              <a:buNone/>
            </a:pPr>
            <a:r>
              <a:rPr lang="en-US" sz="3600" i="1" dirty="0" err="1" smtClean="0">
                <a:solidFill>
                  <a:schemeClr val="tx1"/>
                </a:solidFill>
                <a:latin typeface="Arial" pitchFamily="34" charset="0"/>
                <a:cs typeface="Arial" pitchFamily="34" charset="0"/>
              </a:rPr>
              <a:t>Chấn</a:t>
            </a:r>
            <a:r>
              <a:rPr lang="en-US" sz="3600" i="1" dirty="0" smtClean="0">
                <a:solidFill>
                  <a:schemeClr val="tx1"/>
                </a:solidFill>
                <a:latin typeface="Arial" pitchFamily="34" charset="0"/>
                <a:cs typeface="Arial" pitchFamily="34" charset="0"/>
              </a:rPr>
              <a:t> </a:t>
            </a:r>
            <a:r>
              <a:rPr lang="en-US" sz="3600" i="1" dirty="0" err="1" smtClean="0">
                <a:solidFill>
                  <a:schemeClr val="tx1"/>
                </a:solidFill>
                <a:latin typeface="Arial" pitchFamily="34" charset="0"/>
                <a:cs typeface="Arial" pitchFamily="34" charset="0"/>
              </a:rPr>
              <a:t>thương</a:t>
            </a:r>
            <a:r>
              <a:rPr lang="en-US" sz="3600" i="1" dirty="0" smtClean="0">
                <a:solidFill>
                  <a:schemeClr val="tx1"/>
                </a:solidFill>
                <a:latin typeface="Arial" pitchFamily="34" charset="0"/>
                <a:cs typeface="Arial" pitchFamily="34" charset="0"/>
              </a:rPr>
              <a:t> </a:t>
            </a:r>
            <a:r>
              <a:rPr lang="en-US" sz="3600" i="1" dirty="0" err="1" smtClean="0">
                <a:solidFill>
                  <a:schemeClr val="tx1"/>
                </a:solidFill>
                <a:latin typeface="Arial" pitchFamily="34" charset="0"/>
                <a:cs typeface="Arial" pitchFamily="34" charset="0"/>
              </a:rPr>
              <a:t>đụng</a:t>
            </a:r>
            <a:r>
              <a:rPr lang="en-US" sz="3600" i="1" dirty="0" smtClean="0">
                <a:solidFill>
                  <a:schemeClr val="tx1"/>
                </a:solidFill>
                <a:latin typeface="Arial" pitchFamily="34" charset="0"/>
                <a:cs typeface="Arial" pitchFamily="34" charset="0"/>
              </a:rPr>
              <a:t> </a:t>
            </a:r>
            <a:r>
              <a:rPr lang="en-US" sz="3600" i="1" dirty="0" err="1" smtClean="0">
                <a:solidFill>
                  <a:schemeClr val="tx1"/>
                </a:solidFill>
                <a:latin typeface="Arial" pitchFamily="34" charset="0"/>
                <a:cs typeface="Arial" pitchFamily="34" charset="0"/>
              </a:rPr>
              <a:t>dập</a:t>
            </a:r>
            <a:r>
              <a:rPr lang="en-US" sz="3600" i="1" dirty="0" smtClean="0">
                <a:solidFill>
                  <a:schemeClr val="tx1"/>
                </a:solidFill>
                <a:latin typeface="Arial" pitchFamily="34" charset="0"/>
                <a:cs typeface="Arial" pitchFamily="34" charset="0"/>
              </a:rPr>
              <a:t> </a:t>
            </a:r>
            <a:r>
              <a:rPr lang="en-US" sz="3600" i="1" dirty="0" err="1" smtClean="0">
                <a:solidFill>
                  <a:schemeClr val="tx1"/>
                </a:solidFill>
                <a:latin typeface="Arial" pitchFamily="34" charset="0"/>
                <a:cs typeface="Arial" pitchFamily="34" charset="0"/>
              </a:rPr>
              <a:t>quanh</a:t>
            </a:r>
            <a:r>
              <a:rPr lang="en-US" sz="3600" i="1" dirty="0" smtClean="0">
                <a:solidFill>
                  <a:schemeClr val="tx1"/>
                </a:solidFill>
                <a:latin typeface="Arial" pitchFamily="34" charset="0"/>
                <a:cs typeface="Arial" pitchFamily="34" charset="0"/>
              </a:rPr>
              <a:t> ổ </a:t>
            </a:r>
            <a:r>
              <a:rPr lang="en-US" sz="3600" i="1" dirty="0" err="1" smtClean="0">
                <a:solidFill>
                  <a:schemeClr val="tx1"/>
                </a:solidFill>
                <a:latin typeface="Arial" pitchFamily="34" charset="0"/>
                <a:cs typeface="Arial" pitchFamily="34" charset="0"/>
              </a:rPr>
              <a:t>mắt</a:t>
            </a:r>
            <a:r>
              <a:rPr lang="en-US" sz="3600" i="1" dirty="0" smtClean="0">
                <a:solidFill>
                  <a:schemeClr val="tx1"/>
                </a:solidFill>
                <a:latin typeface="Arial" pitchFamily="34" charset="0"/>
                <a:cs typeface="Arial" pitchFamily="34" charset="0"/>
              </a:rPr>
              <a:t> </a:t>
            </a:r>
            <a:r>
              <a:rPr lang="en-US" sz="3600" i="1" dirty="0" err="1" smtClean="0">
                <a:solidFill>
                  <a:schemeClr val="tx1"/>
                </a:solidFill>
                <a:latin typeface="Arial" pitchFamily="34" charset="0"/>
                <a:cs typeface="Arial" pitchFamily="34" charset="0"/>
              </a:rPr>
              <a:t>trái</a:t>
            </a:r>
            <a:endParaRPr lang="en-US" sz="3600" i="1" dirty="0" smtClean="0">
              <a:solidFill>
                <a:schemeClr val="tx1"/>
              </a:solidFill>
              <a:latin typeface="Arial" pitchFamily="34" charset="0"/>
              <a:cs typeface="Arial" pitchFamily="34" charset="0"/>
            </a:endParaRPr>
          </a:p>
          <a:p>
            <a:pPr marL="0" indent="0">
              <a:buNone/>
            </a:pPr>
            <a:r>
              <a:rPr lang="en-US" sz="3600" i="1" dirty="0" err="1" smtClean="0">
                <a:solidFill>
                  <a:schemeClr val="tx1"/>
                </a:solidFill>
                <a:latin typeface="Arial" pitchFamily="34" charset="0"/>
                <a:cs typeface="Arial" pitchFamily="34" charset="0"/>
              </a:rPr>
              <a:t>Tăng</a:t>
            </a:r>
            <a:r>
              <a:rPr lang="en-US" sz="3600" i="1" dirty="0" smtClean="0">
                <a:solidFill>
                  <a:schemeClr val="tx1"/>
                </a:solidFill>
                <a:latin typeface="Arial" pitchFamily="34" charset="0"/>
                <a:cs typeface="Arial" pitchFamily="34" charset="0"/>
              </a:rPr>
              <a:t> </a:t>
            </a:r>
            <a:r>
              <a:rPr lang="en-US" sz="3600" i="1" dirty="0" err="1" smtClean="0">
                <a:solidFill>
                  <a:schemeClr val="tx1"/>
                </a:solidFill>
                <a:latin typeface="Arial" pitchFamily="34" charset="0"/>
                <a:cs typeface="Arial" pitchFamily="34" charset="0"/>
              </a:rPr>
              <a:t>huyết</a:t>
            </a:r>
            <a:r>
              <a:rPr lang="en-US" sz="3600" i="1" dirty="0" smtClean="0">
                <a:solidFill>
                  <a:schemeClr val="tx1"/>
                </a:solidFill>
                <a:latin typeface="Arial" pitchFamily="34" charset="0"/>
                <a:cs typeface="Arial" pitchFamily="34" charset="0"/>
              </a:rPr>
              <a:t> </a:t>
            </a:r>
            <a:r>
              <a:rPr lang="en-US" sz="3600" i="1" dirty="0" err="1" smtClean="0">
                <a:solidFill>
                  <a:schemeClr val="tx1"/>
                </a:solidFill>
                <a:latin typeface="Arial" pitchFamily="34" charset="0"/>
                <a:cs typeface="Arial" pitchFamily="34" charset="0"/>
              </a:rPr>
              <a:t>áp</a:t>
            </a:r>
            <a:endParaRPr lang="en-US" sz="3600" i="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710998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latin typeface="Arial" pitchFamily="34" charset="0"/>
                <a:cs typeface="Arial" pitchFamily="34" charset="0"/>
              </a:rPr>
              <a:t>TỔNG QUAN BỆNH MÁU TỤ DƯỚI MÀNG CỨNG MẠN TÍNH</a:t>
            </a:r>
            <a:br>
              <a:rPr lang="en-US" smtClean="0">
                <a:latin typeface="Arial" pitchFamily="34" charset="0"/>
                <a:cs typeface="Arial" pitchFamily="34" charset="0"/>
              </a:rPr>
            </a:br>
            <a:r>
              <a:rPr lang="vi-VN" b="1">
                <a:latin typeface="Arial" pitchFamily="34" charset="0"/>
                <a:cs typeface="Arial" pitchFamily="34" charset="0"/>
              </a:rPr>
              <a:t>Chronic subdural </a:t>
            </a:r>
            <a:r>
              <a:rPr lang="vi-VN" b="1" smtClean="0">
                <a:latin typeface="Arial" pitchFamily="34" charset="0"/>
                <a:cs typeface="Arial" pitchFamily="34" charset="0"/>
              </a:rPr>
              <a:t>hematoma (CSDH)</a:t>
            </a:r>
            <a:r>
              <a:rPr lang="vi-VN" b="1">
                <a:latin typeface="Arial" pitchFamily="34" charset="0"/>
                <a:cs typeface="Arial" pitchFamily="34" charset="0"/>
              </a:rPr>
              <a:t/>
            </a:r>
            <a:br>
              <a:rPr lang="vi-VN" b="1">
                <a:latin typeface="Arial" pitchFamily="34" charset="0"/>
                <a:cs typeface="Arial" pitchFamily="34" charset="0"/>
              </a:rPr>
            </a:br>
            <a:endParaRPr lang="vi-VN">
              <a:latin typeface="Arial" pitchFamily="34" charset="0"/>
              <a:cs typeface="Arial" pitchFamily="34" charset="0"/>
            </a:endParaRPr>
          </a:p>
        </p:txBody>
      </p:sp>
      <p:sp>
        <p:nvSpPr>
          <p:cNvPr id="3" name="Content Placeholder 2"/>
          <p:cNvSpPr>
            <a:spLocks noGrp="1"/>
          </p:cNvSpPr>
          <p:nvPr>
            <p:ph idx="1"/>
          </p:nvPr>
        </p:nvSpPr>
        <p:spPr>
          <a:xfrm>
            <a:off x="1662545" y="2133600"/>
            <a:ext cx="9842067" cy="4724400"/>
          </a:xfrm>
        </p:spPr>
        <p:txBody>
          <a:bodyPr>
            <a:normAutofit/>
          </a:bodyPr>
          <a:lstStyle/>
          <a:p>
            <a:r>
              <a:rPr lang="vi-VN" sz="2000" dirty="0">
                <a:latin typeface="Arial" pitchFamily="34" charset="0"/>
                <a:cs typeface="Arial" pitchFamily="34" charset="0"/>
              </a:rPr>
              <a:t>Khoang dưới màng cứng là khoang nằm giữa mặt trong màng cứng và màng nhện. Khoang nầy mở ra do 1 máu tụ dưới màng cứng </a:t>
            </a:r>
            <a:r>
              <a:rPr lang="vi-VN" sz="2000" dirty="0" smtClean="0">
                <a:latin typeface="Arial" pitchFamily="34" charset="0"/>
                <a:cs typeface="Arial" pitchFamily="34" charset="0"/>
              </a:rPr>
              <a:t>hoặc </a:t>
            </a:r>
            <a:r>
              <a:rPr lang="vi-VN" sz="2000" dirty="0">
                <a:latin typeface="Arial" pitchFamily="34" charset="0"/>
                <a:cs typeface="Arial" pitchFamily="34" charset="0"/>
              </a:rPr>
              <a:t>do 1 tụ dịch dưới màng cứng </a:t>
            </a:r>
            <a:endParaRPr lang="vi-VN" sz="2000" dirty="0" smtClean="0">
              <a:latin typeface="Arial" pitchFamily="34" charset="0"/>
              <a:cs typeface="Arial" pitchFamily="34" charset="0"/>
            </a:endParaRPr>
          </a:p>
          <a:p>
            <a:r>
              <a:rPr lang="vi-VN" sz="2000" dirty="0" smtClean="0">
                <a:latin typeface="Arial" pitchFamily="34" charset="0"/>
                <a:cs typeface="Arial" pitchFamily="34" charset="0"/>
              </a:rPr>
              <a:t>Tỷ </a:t>
            </a:r>
            <a:r>
              <a:rPr lang="vi-VN" sz="2000" dirty="0">
                <a:latin typeface="Arial" pitchFamily="34" charset="0"/>
                <a:cs typeface="Arial" pitchFamily="34" charset="0"/>
              </a:rPr>
              <a:t>lệ mắc CSDH hàng năm khoảng 1-5,3 ca / ​​100.000 người</a:t>
            </a:r>
            <a:endParaRPr lang="vi-VN" sz="2000" dirty="0" smtClean="0">
              <a:latin typeface="Arial" pitchFamily="34" charset="0"/>
              <a:cs typeface="Arial" pitchFamily="34" charset="0"/>
            </a:endParaRPr>
          </a:p>
          <a:p>
            <a:r>
              <a:rPr lang="vi-VN" sz="2000" dirty="0" smtClean="0">
                <a:latin typeface="Arial" pitchFamily="34" charset="0"/>
                <a:cs typeface="Arial" pitchFamily="34" charset="0"/>
              </a:rPr>
              <a:t>Máu tụ dưới màng cứng thường gặp ở người cao với </a:t>
            </a:r>
            <a:r>
              <a:rPr lang="vi-VN" sz="2000" dirty="0">
                <a:latin typeface="Arial" pitchFamily="34" charset="0"/>
                <a:cs typeface="Arial" pitchFamily="34" charset="0"/>
              </a:rPr>
              <a:t>tuổi trung bình là 63 </a:t>
            </a:r>
            <a:r>
              <a:rPr lang="vi-VN" sz="2000" dirty="0" smtClean="0">
                <a:latin typeface="Arial" pitchFamily="34" charset="0"/>
                <a:cs typeface="Arial" pitchFamily="34" charset="0"/>
              </a:rPr>
              <a:t>năm. </a:t>
            </a:r>
            <a:r>
              <a:rPr lang="vi-VN" sz="2000" dirty="0">
                <a:latin typeface="Arial" pitchFamily="34" charset="0"/>
                <a:cs typeface="Arial" pitchFamily="34" charset="0"/>
              </a:rPr>
              <a:t>Chấn thương đầu được xác định trong &lt;50% </a:t>
            </a:r>
            <a:r>
              <a:rPr lang="vi-VN" sz="2000" dirty="0" smtClean="0">
                <a:latin typeface="Arial" pitchFamily="34" charset="0"/>
                <a:cs typeface="Arial" pitchFamily="34" charset="0"/>
              </a:rPr>
              <a:t>(thường gặp là các chấn thương nhẹ).</a:t>
            </a:r>
          </a:p>
          <a:p>
            <a:r>
              <a:rPr lang="vi-VN" sz="2000" dirty="0" smtClean="0">
                <a:latin typeface="Arial" pitchFamily="34" charset="0"/>
                <a:cs typeface="Arial" pitchFamily="34" charset="0"/>
              </a:rPr>
              <a:t> </a:t>
            </a:r>
            <a:r>
              <a:rPr lang="vi-VN" sz="2000" dirty="0">
                <a:latin typeface="Arial" pitchFamily="34" charset="0"/>
                <a:cs typeface="Arial" pitchFamily="34" charset="0"/>
              </a:rPr>
              <a:t>Các yếu tố nguy cơ khác: lạm dụng rượu, động kinh, các chất lưu truyền </a:t>
            </a:r>
            <a:r>
              <a:rPr lang="vi-VN" sz="2000" dirty="0" smtClean="0">
                <a:latin typeface="Arial" pitchFamily="34" charset="0"/>
                <a:cs typeface="Arial" pitchFamily="34" charset="0"/>
              </a:rPr>
              <a:t>CSF, rối loạn đông máu và bệnh nhân có nguy cơ ngã </a:t>
            </a:r>
          </a:p>
          <a:p>
            <a:r>
              <a:rPr lang="vi-VN" sz="2000" dirty="0" smtClean="0">
                <a:latin typeface="Arial" pitchFamily="34" charset="0"/>
                <a:cs typeface="Arial" pitchFamily="34" charset="0"/>
              </a:rPr>
              <a:t>Máu tụ có xu hướng lớn hơn ở bệnh nhân lớn tuổi do teo não</a:t>
            </a:r>
          </a:p>
          <a:p>
            <a:endParaRPr lang="vi-VN" sz="2000" dirty="0">
              <a:latin typeface="Arial" pitchFamily="34" charset="0"/>
              <a:cs typeface="Arial" pitchFamily="34" charset="0"/>
            </a:endParaRPr>
          </a:p>
        </p:txBody>
      </p:sp>
    </p:spTree>
    <p:extLst>
      <p:ext uri="{BB962C8B-B14F-4D97-AF65-F5344CB8AC3E}">
        <p14:creationId xmlns:p14="http://schemas.microsoft.com/office/powerpoint/2010/main" val="1566404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Arial" pitchFamily="34" charset="0"/>
                <a:cs typeface="Arial" pitchFamily="34" charset="0"/>
              </a:rPr>
              <a:t>SINH LÝ BỆNH</a:t>
            </a:r>
            <a:endParaRPr lang="vi-VN" dirty="0">
              <a:latin typeface="Arial" pitchFamily="34" charset="0"/>
              <a:cs typeface="Arial" pitchFamily="34" charset="0"/>
            </a:endParaRPr>
          </a:p>
        </p:txBody>
      </p:sp>
      <p:sp>
        <p:nvSpPr>
          <p:cNvPr id="3" name="Content Placeholder 2"/>
          <p:cNvSpPr>
            <a:spLocks noGrp="1"/>
          </p:cNvSpPr>
          <p:nvPr>
            <p:ph idx="1"/>
          </p:nvPr>
        </p:nvSpPr>
        <p:spPr>
          <a:xfrm>
            <a:off x="1433945" y="1309255"/>
            <a:ext cx="10245437" cy="5195454"/>
          </a:xfrm>
        </p:spPr>
        <p:txBody>
          <a:bodyPr>
            <a:noAutofit/>
          </a:bodyPr>
          <a:lstStyle/>
          <a:p>
            <a:r>
              <a:rPr lang="vi-VN" dirty="0">
                <a:latin typeface="Arial" pitchFamily="34" charset="0"/>
                <a:cs typeface="Arial" pitchFamily="34" charset="0"/>
              </a:rPr>
              <a:t>Sau chấn thương ban đầu của màng não và tiến triển của SDH, quá trình tổng hợp collagen màng cứng được kích hoạt và lớp xơ sợi hình thành dọc theo mặt trong của màng cứng để tao thành một lớp màng ngoài dày </a:t>
            </a:r>
            <a:r>
              <a:rPr lang="vi-VN" dirty="0" smtClean="0">
                <a:latin typeface="Arial" pitchFamily="34" charset="0"/>
                <a:cs typeface="Arial" pitchFamily="34" charset="0"/>
              </a:rPr>
              <a:t>. </a:t>
            </a:r>
            <a:r>
              <a:rPr lang="vi-VN" dirty="0">
                <a:latin typeface="Arial" pitchFamily="34" charset="0"/>
                <a:cs typeface="Arial" pitchFamily="34" charset="0"/>
              </a:rPr>
              <a:t>Tiếp theo, một lớp màng mỏng hơn phía trong hình thành, tạo thành một bao quanh máu cục. Quá trình này diễn biến trong khoảng 2 </a:t>
            </a:r>
            <a:r>
              <a:rPr lang="vi-VN" dirty="0" smtClean="0">
                <a:latin typeface="Arial" pitchFamily="34" charset="0"/>
                <a:cs typeface="Arial" pitchFamily="34" charset="0"/>
              </a:rPr>
              <a:t>tuần.</a:t>
            </a:r>
            <a:endParaRPr lang="en-US" dirty="0">
              <a:latin typeface="Arial" pitchFamily="34" charset="0"/>
              <a:cs typeface="Arial" pitchFamily="34" charset="0"/>
            </a:endParaRPr>
          </a:p>
          <a:p>
            <a:r>
              <a:rPr lang="vi-VN" dirty="0" smtClean="0">
                <a:latin typeface="Arial" pitchFamily="34" charset="0"/>
                <a:cs typeface="Arial" pitchFamily="34" charset="0"/>
              </a:rPr>
              <a:t>Theo </a:t>
            </a:r>
            <a:r>
              <a:rPr lang="vi-VN" dirty="0">
                <a:latin typeface="Arial" pitchFamily="34" charset="0"/>
                <a:cs typeface="Arial" pitchFamily="34" charset="0"/>
              </a:rPr>
              <a:t>thời gian, SDH mạn tính có thể dịch hóa tạo thành hygroma, và các màng có thể bị calci hóa </a:t>
            </a:r>
            <a:r>
              <a:rPr lang="vi-VN" dirty="0" smtClean="0">
                <a:latin typeface="Arial" pitchFamily="34" charset="0"/>
                <a:cs typeface="Arial" pitchFamily="34" charset="0"/>
              </a:rPr>
              <a:t>. </a:t>
            </a:r>
            <a:r>
              <a:rPr lang="vi-VN" dirty="0">
                <a:latin typeface="Arial" pitchFamily="34" charset="0"/>
                <a:cs typeface="Arial" pitchFamily="34" charset="0"/>
              </a:rPr>
              <a:t>Hơn ½ số trường hợp SDH dịch hóa và có xu hướng tăng thể </a:t>
            </a:r>
            <a:r>
              <a:rPr lang="vi-VN" dirty="0" smtClean="0">
                <a:latin typeface="Arial" pitchFamily="34" charset="0"/>
                <a:cs typeface="Arial" pitchFamily="34" charset="0"/>
              </a:rPr>
              <a:t>tích</a:t>
            </a:r>
            <a:r>
              <a:rPr lang="en-US" dirty="0" smtClean="0">
                <a:latin typeface="Arial" pitchFamily="34" charset="0"/>
                <a:cs typeface="Arial" pitchFamily="34" charset="0"/>
              </a:rPr>
              <a:t>,</a:t>
            </a:r>
            <a:r>
              <a:rPr lang="vi-VN" dirty="0" smtClean="0">
                <a:latin typeface="Arial" pitchFamily="34" charset="0"/>
                <a:cs typeface="Arial" pitchFamily="34" charset="0"/>
              </a:rPr>
              <a:t> </a:t>
            </a:r>
            <a:r>
              <a:rPr lang="vi-VN" dirty="0">
                <a:latin typeface="Arial" pitchFamily="34" charset="0"/>
                <a:cs typeface="Arial" pitchFamily="34" charset="0"/>
              </a:rPr>
              <a:t>ngược lại với tình trạng máu cục đặc và ổn định về kích thước </a:t>
            </a:r>
            <a:r>
              <a:rPr lang="vi-VN" dirty="0" smtClean="0">
                <a:latin typeface="Arial" pitchFamily="34" charset="0"/>
                <a:cs typeface="Arial" pitchFamily="34" charset="0"/>
              </a:rPr>
              <a:t>. </a:t>
            </a:r>
            <a:r>
              <a:rPr lang="vi-VN" dirty="0">
                <a:latin typeface="Arial" pitchFamily="34" charset="0"/>
                <a:cs typeface="Arial" pitchFamily="34" charset="0"/>
              </a:rPr>
              <a:t>Mặc dù lý do của điều này vẫn chưa được biết, song </a:t>
            </a:r>
            <a:r>
              <a:rPr lang="vi-VN" dirty="0" smtClean="0">
                <a:latin typeface="Arial" pitchFamily="34" charset="0"/>
                <a:cs typeface="Arial" pitchFamily="34" charset="0"/>
              </a:rPr>
              <a:t>máu </a:t>
            </a:r>
            <a:r>
              <a:rPr lang="vi-VN" dirty="0">
                <a:latin typeface="Arial" pitchFamily="34" charset="0"/>
                <a:cs typeface="Arial" pitchFamily="34" charset="0"/>
              </a:rPr>
              <a:t>tụ ban đầu càng lớn thì thường khi dịch hóa thể tích của nó càng tăng </a:t>
            </a:r>
            <a:r>
              <a:rPr lang="vi-VN" dirty="0" smtClean="0">
                <a:latin typeface="Arial" pitchFamily="34" charset="0"/>
                <a:cs typeface="Arial" pitchFamily="34" charset="0"/>
              </a:rPr>
              <a:t>lên.</a:t>
            </a:r>
            <a:endParaRPr lang="en-US" dirty="0" smtClean="0">
              <a:latin typeface="Arial" pitchFamily="34" charset="0"/>
              <a:cs typeface="Arial" pitchFamily="34" charset="0"/>
            </a:endParaRPr>
          </a:p>
          <a:p>
            <a:r>
              <a:rPr lang="vi-VN" dirty="0" smtClean="0">
                <a:latin typeface="Arial" pitchFamily="34" charset="0"/>
                <a:cs typeface="Arial" pitchFamily="34" charset="0"/>
              </a:rPr>
              <a:t>Ở </a:t>
            </a:r>
            <a:r>
              <a:rPr lang="vi-VN" dirty="0">
                <a:latin typeface="Arial" pitchFamily="34" charset="0"/>
                <a:cs typeface="Arial" pitchFamily="34" charset="0"/>
              </a:rPr>
              <a:t>bất kỳ thời điểm nào, máu tụ có thể to lên gây chảy máu thứ phát (SDH cấp tính trên bệnh cảnh mạn tính) hoặc do hút nước vào khối dịch do chênh lệch thẩm thấu, bởi khối máu tụ dịch hóa có nồng độ protein cao. Các tổn thương đồi thị và tổn thương thân não thứ phát có thể tiến triển như những hậu quả của hiệu ứng choán chỗ của một SDH </a:t>
            </a:r>
            <a:r>
              <a:rPr lang="vi-VN" dirty="0" smtClean="0">
                <a:latin typeface="Arial" pitchFamily="34" charset="0"/>
                <a:cs typeface="Arial" pitchFamily="34" charset="0"/>
              </a:rPr>
              <a:t>lớn.</a:t>
            </a:r>
            <a:endParaRPr lang="vi-VN" dirty="0">
              <a:latin typeface="Arial" pitchFamily="34" charset="0"/>
              <a:cs typeface="Arial" pitchFamily="34" charset="0"/>
            </a:endParaRPr>
          </a:p>
        </p:txBody>
      </p:sp>
    </p:spTree>
    <p:extLst>
      <p:ext uri="{BB962C8B-B14F-4D97-AF65-F5344CB8AC3E}">
        <p14:creationId xmlns:p14="http://schemas.microsoft.com/office/powerpoint/2010/main" val="2976292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itchFamily="34" charset="0"/>
                <a:cs typeface="Arial" pitchFamily="34" charset="0"/>
              </a:rPr>
              <a:t>SINH LÝ BỆNH</a:t>
            </a:r>
            <a:endParaRPr lang="en-US" b="1" dirty="0">
              <a:latin typeface="Arial" pitchFamily="34" charset="0"/>
              <a:cs typeface="Arial" pitchFamily="34" charset="0"/>
            </a:endParaRPr>
          </a:p>
        </p:txBody>
      </p:sp>
      <p:graphicFrame>
        <p:nvGraphicFramePr>
          <p:cNvPr id="4" name="Diagram 3"/>
          <p:cNvGraphicFramePr/>
          <p:nvPr>
            <p:extLst>
              <p:ext uri="{D42A27DB-BD31-4B8C-83A1-F6EECF244321}">
                <p14:modId xmlns:p14="http://schemas.microsoft.com/office/powerpoint/2010/main" val="4103107522"/>
              </p:ext>
            </p:extLst>
          </p:nvPr>
        </p:nvGraphicFramePr>
        <p:xfrm>
          <a:off x="1122218" y="1101436"/>
          <a:ext cx="10577946" cy="57565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1230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itchFamily="34" charset="0"/>
                <a:cs typeface="Arial" pitchFamily="34" charset="0"/>
              </a:rPr>
              <a:t>SINH LÝ BỆNH THU NHỎ</a:t>
            </a:r>
            <a:endParaRPr lang="en-US" b="1" dirty="0">
              <a:latin typeface="Arial" pitchFamily="34" charset="0"/>
              <a:cs typeface="Arial" pitchFamily="34" charset="0"/>
            </a:endParaRPr>
          </a:p>
        </p:txBody>
      </p:sp>
      <p:graphicFrame>
        <p:nvGraphicFramePr>
          <p:cNvPr id="4" name="Diagram 3"/>
          <p:cNvGraphicFramePr/>
          <p:nvPr>
            <p:extLst>
              <p:ext uri="{D42A27DB-BD31-4B8C-83A1-F6EECF244321}">
                <p14:modId xmlns:p14="http://schemas.microsoft.com/office/powerpoint/2010/main" val="643988269"/>
              </p:ext>
            </p:extLst>
          </p:nvPr>
        </p:nvGraphicFramePr>
        <p:xfrm>
          <a:off x="1122218" y="1101436"/>
          <a:ext cx="10577946" cy="57565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11807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Arial" pitchFamily="34" charset="0"/>
                <a:cs typeface="Arial" pitchFamily="34" charset="0"/>
              </a:rPr>
              <a:t>TRIỆU CHỨNG LÂM SÀNG</a:t>
            </a:r>
            <a:endParaRPr lang="vi-VN" dirty="0">
              <a:latin typeface="Arial" pitchFamily="34" charset="0"/>
              <a:cs typeface="Arial" pitchFamily="34" charset="0"/>
            </a:endParaRPr>
          </a:p>
        </p:txBody>
      </p:sp>
      <p:sp>
        <p:nvSpPr>
          <p:cNvPr id="3" name="Content Placeholder 2"/>
          <p:cNvSpPr>
            <a:spLocks noGrp="1"/>
          </p:cNvSpPr>
          <p:nvPr>
            <p:ph idx="1"/>
          </p:nvPr>
        </p:nvSpPr>
        <p:spPr>
          <a:xfrm>
            <a:off x="1454727" y="1267691"/>
            <a:ext cx="10049885" cy="4643531"/>
          </a:xfrm>
        </p:spPr>
        <p:txBody>
          <a:bodyPr>
            <a:noAutofit/>
          </a:bodyPr>
          <a:lstStyle/>
          <a:p>
            <a:r>
              <a:rPr lang="vi-VN" sz="2400" dirty="0">
                <a:latin typeface="Arial" pitchFamily="34" charset="0"/>
                <a:cs typeface="Arial" pitchFamily="34" charset="0"/>
              </a:rPr>
              <a:t>Triệu chứng lâm sàng của MTDMC mạn tính rất dễ lầm với các bệnh khác: sa sút trí tuệ (dementia), tai biến mạch máu não, cơn </a:t>
            </a:r>
            <a:r>
              <a:rPr lang="vi-VN" sz="2400" dirty="0" smtClean="0">
                <a:latin typeface="Arial" pitchFamily="34" charset="0"/>
                <a:cs typeface="Arial" pitchFamily="34" charset="0"/>
              </a:rPr>
              <a:t>thiếu </a:t>
            </a:r>
            <a:r>
              <a:rPr lang="vi-VN" sz="2400" dirty="0">
                <a:latin typeface="Arial" pitchFamily="34" charset="0"/>
                <a:cs typeface="Arial" pitchFamily="34" charset="0"/>
              </a:rPr>
              <a:t>máu </a:t>
            </a:r>
            <a:r>
              <a:rPr lang="vi-VN" sz="2400" dirty="0" smtClean="0">
                <a:latin typeface="Arial" pitchFamily="34" charset="0"/>
                <a:cs typeface="Arial" pitchFamily="34" charset="0"/>
              </a:rPr>
              <a:t>não</a:t>
            </a:r>
            <a:r>
              <a:rPr lang="en-US" sz="2400" dirty="0" smtClean="0">
                <a:latin typeface="Arial" pitchFamily="34" charset="0"/>
                <a:cs typeface="Arial" pitchFamily="34" charset="0"/>
              </a:rPr>
              <a:t> t</a:t>
            </a:r>
            <a:r>
              <a:rPr lang="vi-VN" sz="2400" dirty="0" smtClean="0">
                <a:latin typeface="Arial" pitchFamily="34" charset="0"/>
                <a:cs typeface="Arial" pitchFamily="34" charset="0"/>
              </a:rPr>
              <a:t>hoáng</a:t>
            </a:r>
            <a:r>
              <a:rPr lang="en-US" sz="2400" dirty="0" smtClean="0">
                <a:latin typeface="Arial" pitchFamily="34" charset="0"/>
                <a:cs typeface="Arial" pitchFamily="34" charset="0"/>
              </a:rPr>
              <a:t> qua</a:t>
            </a:r>
            <a:r>
              <a:rPr lang="vi-VN" sz="2400" dirty="0" smtClean="0">
                <a:latin typeface="Arial" pitchFamily="34" charset="0"/>
                <a:cs typeface="Arial" pitchFamily="34" charset="0"/>
              </a:rPr>
              <a:t>. </a:t>
            </a:r>
            <a:r>
              <a:rPr lang="vi-VN" sz="2400" dirty="0">
                <a:latin typeface="Arial" pitchFamily="34" charset="0"/>
                <a:cs typeface="Arial" pitchFamily="34" charset="0"/>
              </a:rPr>
              <a:t>Thường người bệnh quên hẳn CTSN ban đầu vì vậy dễ chẩn đoán lầm. </a:t>
            </a:r>
          </a:p>
          <a:p>
            <a:r>
              <a:rPr lang="vi-VN" sz="2400" dirty="0" smtClean="0">
                <a:latin typeface="Arial" pitchFamily="34" charset="0"/>
                <a:cs typeface="Arial" pitchFamily="34" charset="0"/>
              </a:rPr>
              <a:t>Bệnh </a:t>
            </a:r>
            <a:r>
              <a:rPr lang="vi-VN" sz="2400" dirty="0">
                <a:latin typeface="Arial" pitchFamily="34" charset="0"/>
                <a:cs typeface="Arial" pitchFamily="34" charset="0"/>
              </a:rPr>
              <a:t>nhân có thể xuất hiện với các triệu chứng nhức đầu, rối loạn, rối loạn ngôn ngữ nhỏ </a:t>
            </a:r>
            <a:r>
              <a:rPr lang="vi-VN" sz="2400" dirty="0" smtClean="0">
                <a:latin typeface="Arial" pitchFamily="34" charset="0"/>
                <a:cs typeface="Arial" pitchFamily="34" charset="0"/>
              </a:rPr>
              <a:t>hoặc </a:t>
            </a:r>
            <a:r>
              <a:rPr lang="vi-VN" sz="2400" dirty="0">
                <a:latin typeface="Arial" pitchFamily="34" charset="0"/>
                <a:cs typeface="Arial" pitchFamily="34" charset="0"/>
              </a:rPr>
              <a:t>các triệu chứng tương tự </a:t>
            </a:r>
            <a:r>
              <a:rPr lang="vi-VN" sz="2400" dirty="0" smtClean="0">
                <a:latin typeface="Arial" pitchFamily="34" charset="0"/>
                <a:cs typeface="Arial" pitchFamily="34" charset="0"/>
              </a:rPr>
              <a:t>thiếu máu não thoáng qua</a:t>
            </a:r>
          </a:p>
          <a:p>
            <a:r>
              <a:rPr lang="vi-VN" sz="2400" dirty="0" smtClean="0">
                <a:latin typeface="Arial" pitchFamily="34" charset="0"/>
                <a:cs typeface="Arial" pitchFamily="34" charset="0"/>
              </a:rPr>
              <a:t>Hoặc</a:t>
            </a:r>
            <a:r>
              <a:rPr lang="vi-VN" sz="2400" dirty="0">
                <a:latin typeface="Arial" pitchFamily="34" charset="0"/>
                <a:cs typeface="Arial" pitchFamily="34" charset="0"/>
              </a:rPr>
              <a:t>, chúng có thể phát triển ở mức độ khác nhau của hôn mê, liệt nửa người hoặc động kinh </a:t>
            </a:r>
            <a:endParaRPr lang="vi-VN" sz="2400" dirty="0" smtClean="0">
              <a:latin typeface="Arial" pitchFamily="34" charset="0"/>
              <a:cs typeface="Arial" pitchFamily="34" charset="0"/>
            </a:endParaRPr>
          </a:p>
          <a:p>
            <a:r>
              <a:rPr lang="vi-VN" sz="2400" dirty="0" smtClean="0">
                <a:latin typeface="Arial" pitchFamily="34" charset="0"/>
                <a:cs typeface="Arial" pitchFamily="34" charset="0"/>
              </a:rPr>
              <a:t>Thông </a:t>
            </a:r>
            <a:r>
              <a:rPr lang="vi-VN" sz="2400" dirty="0">
                <a:latin typeface="Arial" pitchFamily="34" charset="0"/>
                <a:cs typeface="Arial" pitchFamily="34" charset="0"/>
              </a:rPr>
              <a:t>thường, chẩn đoán có thể là bất ngờ </a:t>
            </a:r>
            <a:r>
              <a:rPr lang="vi-VN" sz="2400" dirty="0" smtClean="0">
                <a:latin typeface="Arial" pitchFamily="34" charset="0"/>
                <a:cs typeface="Arial" pitchFamily="34" charset="0"/>
              </a:rPr>
              <a:t>sau khi chụp CT.</a:t>
            </a:r>
          </a:p>
        </p:txBody>
      </p:sp>
    </p:spTree>
    <p:extLst>
      <p:ext uri="{BB962C8B-B14F-4D97-AF65-F5344CB8AC3E}">
        <p14:creationId xmlns:p14="http://schemas.microsoft.com/office/powerpoint/2010/main" val="2548352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Arial" pitchFamily="34" charset="0"/>
                <a:cs typeface="Arial" pitchFamily="34" charset="0"/>
              </a:rPr>
              <a:t>CHẨN ĐOÁN HÌNH ẢNH</a:t>
            </a:r>
            <a:endParaRPr lang="vi-VN" dirty="0">
              <a:latin typeface="Arial" pitchFamily="34" charset="0"/>
              <a:cs typeface="Arial" pitchFamily="34" charset="0"/>
            </a:endParaRPr>
          </a:p>
        </p:txBody>
      </p:sp>
      <p:sp>
        <p:nvSpPr>
          <p:cNvPr id="3" name="Content Placeholder 2"/>
          <p:cNvSpPr>
            <a:spLocks noGrp="1"/>
          </p:cNvSpPr>
          <p:nvPr>
            <p:ph idx="1"/>
          </p:nvPr>
        </p:nvSpPr>
        <p:spPr>
          <a:xfrm>
            <a:off x="1163781" y="1246909"/>
            <a:ext cx="10827327" cy="5465618"/>
          </a:xfrm>
        </p:spPr>
        <p:txBody>
          <a:bodyPr>
            <a:noAutofit/>
          </a:bodyPr>
          <a:lstStyle/>
          <a:p>
            <a:r>
              <a:rPr lang="en-US" sz="2400" dirty="0" err="1" smtClean="0">
                <a:latin typeface="Arial" pitchFamily="34" charset="0"/>
                <a:cs typeface="Arial" pitchFamily="34" charset="0"/>
              </a:rPr>
              <a:t>Thường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chẩn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đoán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đựa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CT: </a:t>
            </a:r>
            <a:r>
              <a:rPr lang="vi-VN" sz="2400" dirty="0">
                <a:latin typeface="Arial" pitchFamily="34" charset="0"/>
                <a:cs typeface="Arial" pitchFamily="34" charset="0"/>
              </a:rPr>
              <a:t>Máu tụ dưới màng cứng bán cấp và mạn tính có hình ảnh khối choán chỗ hình lưỡi liềm, tỉ trọng hỗn hợp (isodense) hoặc giảm tỉ trọng </a:t>
            </a:r>
            <a:r>
              <a:rPr lang="vi-VN" sz="2400" dirty="0" smtClean="0">
                <a:latin typeface="Arial" pitchFamily="34" charset="0"/>
                <a:cs typeface="Arial" pitchFamily="34" charset="0"/>
              </a:rPr>
              <a:t>làm </a:t>
            </a:r>
            <a:r>
              <a:rPr lang="vi-VN" sz="2400" dirty="0">
                <a:latin typeface="Arial" pitchFamily="34" charset="0"/>
                <a:cs typeface="Arial" pitchFamily="34" charset="0"/>
              </a:rPr>
              <a:t>biến dạng bề mặt của </a:t>
            </a:r>
            <a:r>
              <a:rPr lang="vi-VN" sz="2400" dirty="0" smtClean="0">
                <a:latin typeface="Arial" pitchFamily="34" charset="0"/>
                <a:cs typeface="Arial" pitchFamily="34" charset="0"/>
              </a:rPr>
              <a:t>não. </a:t>
            </a:r>
            <a:r>
              <a:rPr lang="vi-VN" sz="2400" dirty="0">
                <a:latin typeface="Arial" pitchFamily="34" charset="0"/>
                <a:cs typeface="Arial" pitchFamily="34" charset="0"/>
              </a:rPr>
              <a:t>Vỏ bao của chúng có thể ngấm thuốc trong các hình ảnh chụp có tiêm </a:t>
            </a:r>
            <a:r>
              <a:rPr lang="vi-VN" sz="2400" dirty="0" smtClean="0">
                <a:latin typeface="Arial" pitchFamily="34" charset="0"/>
                <a:cs typeface="Arial" pitchFamily="34" charset="0"/>
              </a:rPr>
              <a:t>thuốc.</a:t>
            </a:r>
          </a:p>
          <a:p>
            <a:r>
              <a:rPr lang="vi-VN" sz="2400" dirty="0" smtClean="0">
                <a:latin typeface="Arial" pitchFamily="34" charset="0"/>
                <a:cs typeface="Arial" pitchFamily="34" charset="0"/>
              </a:rPr>
              <a:t>MRI 	</a:t>
            </a:r>
            <a:endParaRPr lang="en-US" sz="2400" dirty="0" smtClean="0">
              <a:latin typeface="Arial" pitchFamily="34" charset="0"/>
              <a:cs typeface="Arial" pitchFamily="34" charset="0"/>
            </a:endParaRPr>
          </a:p>
          <a:p>
            <a:pPr marL="0" indent="0">
              <a:buNone/>
            </a:pPr>
            <a:r>
              <a:rPr lang="en-US" sz="2400" dirty="0">
                <a:latin typeface="Arial" pitchFamily="34" charset="0"/>
                <a:cs typeface="Arial" pitchFamily="34" charset="0"/>
              </a:rPr>
              <a:t>	</a:t>
            </a:r>
            <a:r>
              <a:rPr lang="en-US" sz="2400" dirty="0" smtClean="0">
                <a:latin typeface="Arial" pitchFamily="34" charset="0"/>
                <a:cs typeface="Arial" pitchFamily="34" charset="0"/>
              </a:rPr>
              <a:t>	</a:t>
            </a:r>
            <a:r>
              <a:rPr lang="vi-VN" sz="2400" dirty="0" smtClean="0">
                <a:latin typeface="Arial" pitchFamily="34" charset="0"/>
                <a:cs typeface="Arial" pitchFamily="34" charset="0"/>
              </a:rPr>
              <a:t>•</a:t>
            </a:r>
            <a:r>
              <a:rPr lang="vi-VN" sz="2400" dirty="0">
                <a:latin typeface="Arial" pitchFamily="34" charset="0"/>
                <a:cs typeface="Arial" pitchFamily="34" charset="0"/>
              </a:rPr>
              <a:t> Máu cục sẽ giảm tín hiệu trên T2-WI do có mặt của </a:t>
            </a:r>
            <a:r>
              <a:rPr lang="vi-VN" sz="2400" dirty="0" smtClean="0">
                <a:latin typeface="Arial" pitchFamily="34" charset="0"/>
                <a:cs typeface="Arial" pitchFamily="34" charset="0"/>
              </a:rPr>
              <a:t>deoxyhemoglobin</a:t>
            </a:r>
            <a:endParaRPr lang="en-US" sz="2400" dirty="0">
              <a:latin typeface="Arial" pitchFamily="34" charset="0"/>
              <a:cs typeface="Arial" pitchFamily="34" charset="0"/>
            </a:endParaRPr>
          </a:p>
          <a:p>
            <a:pPr marL="0" indent="0">
              <a:buNone/>
            </a:pPr>
            <a:r>
              <a:rPr lang="vi-VN" sz="2400" dirty="0" smtClean="0">
                <a:latin typeface="Arial" pitchFamily="34" charset="0"/>
                <a:cs typeface="Arial" pitchFamily="34" charset="0"/>
              </a:rPr>
              <a:t>		•</a:t>
            </a:r>
            <a:r>
              <a:rPr lang="vi-VN" sz="2400" dirty="0">
                <a:latin typeface="Arial" pitchFamily="34" charset="0"/>
                <a:cs typeface="Arial" pitchFamily="34" charset="0"/>
              </a:rPr>
              <a:t> Sau một vài tuần, deoxyhemoglobin giáng hóa thành methemoglobin, tạo hình ảnh trắng trên cả T1-WI và </a:t>
            </a:r>
            <a:r>
              <a:rPr lang="vi-VN" sz="2400" dirty="0" smtClean="0">
                <a:latin typeface="Arial" pitchFamily="34" charset="0"/>
                <a:cs typeface="Arial" pitchFamily="34" charset="0"/>
              </a:rPr>
              <a:t>T2WI</a:t>
            </a:r>
            <a:endParaRPr lang="en-US" sz="2400" dirty="0" smtClean="0">
              <a:latin typeface="Arial" pitchFamily="34" charset="0"/>
              <a:cs typeface="Arial" pitchFamily="34" charset="0"/>
            </a:endParaRPr>
          </a:p>
          <a:p>
            <a:pPr marL="0" indent="0">
              <a:buNone/>
            </a:pPr>
            <a:r>
              <a:rPr lang="en-US" sz="2400" dirty="0">
                <a:latin typeface="Arial" pitchFamily="34" charset="0"/>
                <a:cs typeface="Arial" pitchFamily="34" charset="0"/>
              </a:rPr>
              <a:t>	</a:t>
            </a:r>
            <a:r>
              <a:rPr lang="en-US" sz="2400" dirty="0" smtClean="0">
                <a:latin typeface="Arial" pitchFamily="34" charset="0"/>
                <a:cs typeface="Arial" pitchFamily="34" charset="0"/>
              </a:rPr>
              <a:t>	</a:t>
            </a:r>
            <a:r>
              <a:rPr lang="vi-VN" sz="2400" dirty="0" smtClean="0">
                <a:latin typeface="Arial" pitchFamily="34" charset="0"/>
                <a:cs typeface="Arial" pitchFamily="34" charset="0"/>
              </a:rPr>
              <a:t>•</a:t>
            </a:r>
            <a:r>
              <a:rPr lang="vi-VN" sz="2400" dirty="0">
                <a:latin typeface="Arial" pitchFamily="34" charset="0"/>
                <a:cs typeface="Arial" pitchFamily="34" charset="0"/>
              </a:rPr>
              <a:t> Ở thời điểm vài tháng, chỉ còn hemosiderin, và cục máu đông trở lên giảm tín hiệu trên T1WI. </a:t>
            </a:r>
            <a:endParaRPr lang="vi-VN" sz="2400" dirty="0" smtClean="0">
              <a:latin typeface="Arial" pitchFamily="34" charset="0"/>
              <a:cs typeface="Arial" pitchFamily="34" charset="0"/>
            </a:endParaRPr>
          </a:p>
        </p:txBody>
      </p:sp>
    </p:spTree>
    <p:extLst>
      <p:ext uri="{BB962C8B-B14F-4D97-AF65-F5344CB8AC3E}">
        <p14:creationId xmlns:p14="http://schemas.microsoft.com/office/powerpoint/2010/main" val="3665621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Arial" pitchFamily="34" charset="0"/>
                <a:cs typeface="Arial" pitchFamily="34" charset="0"/>
              </a:rPr>
              <a:t>CHẨN ĐOÁN HÌNH ẢNH</a:t>
            </a:r>
            <a:endParaRPr lang="vi-VN" dirty="0">
              <a:latin typeface="Arial" pitchFamily="34" charset="0"/>
              <a:cs typeface="Arial" pitchFamily="34" charset="0"/>
            </a:endParaRPr>
          </a:p>
        </p:txBody>
      </p:sp>
      <p:sp>
        <p:nvSpPr>
          <p:cNvPr id="6" name="Content Placeholder 5"/>
          <p:cNvSpPr>
            <a:spLocks noGrp="1"/>
          </p:cNvSpPr>
          <p:nvPr>
            <p:ph idx="1"/>
          </p:nvPr>
        </p:nvSpPr>
        <p:spPr/>
        <p:txBody>
          <a:bodyPr/>
          <a:lstStyle/>
          <a:p>
            <a:endParaRPr lang="vi-VN"/>
          </a:p>
        </p:txBody>
      </p:sp>
      <p:pic>
        <p:nvPicPr>
          <p:cNvPr id="7" name="Picture 6"/>
          <p:cNvPicPr>
            <a:picLocks noChangeAspect="1"/>
          </p:cNvPicPr>
          <p:nvPr/>
        </p:nvPicPr>
        <p:blipFill rotWithShape="1">
          <a:blip r:embed="rId2"/>
          <a:srcRect l="26429" t="18555" r="30480" b="34575"/>
          <a:stretch/>
        </p:blipFill>
        <p:spPr>
          <a:xfrm>
            <a:off x="1620981" y="1351947"/>
            <a:ext cx="9372600" cy="5340927"/>
          </a:xfrm>
          <a:prstGeom prst="rect">
            <a:avLst/>
          </a:prstGeom>
        </p:spPr>
      </p:pic>
    </p:spTree>
    <p:extLst>
      <p:ext uri="{BB962C8B-B14F-4D97-AF65-F5344CB8AC3E}">
        <p14:creationId xmlns:p14="http://schemas.microsoft.com/office/powerpoint/2010/main" val="255864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Arial" pitchFamily="34" charset="0"/>
                <a:cs typeface="Arial" pitchFamily="34" charset="0"/>
              </a:rPr>
              <a:t>CHẨN ĐOÁN HÌNH ẢNH</a:t>
            </a:r>
            <a:endParaRPr lang="vi-VN" dirty="0">
              <a:latin typeface="Arial" pitchFamily="34" charset="0"/>
              <a:cs typeface="Arial" pitchFamily="34"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6125" y="1309404"/>
            <a:ext cx="4965669" cy="5548596"/>
          </a:xfrm>
        </p:spPr>
      </p:pic>
    </p:spTree>
    <p:extLst>
      <p:ext uri="{BB962C8B-B14F-4D97-AF65-F5344CB8AC3E}">
        <p14:creationId xmlns:p14="http://schemas.microsoft.com/office/powerpoint/2010/main" val="43205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I. PHẦN HÀNH CHÍNH</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normAutofit fontScale="92500" lnSpcReduction="20000"/>
          </a:bodyPr>
          <a:lstStyle/>
          <a:p>
            <a:r>
              <a:rPr lang="en-US" sz="3200" dirty="0" smtClean="0">
                <a:solidFill>
                  <a:schemeClr val="tx1"/>
                </a:solidFill>
                <a:latin typeface="Arial" pitchFamily="34" charset="0"/>
                <a:cs typeface="Arial" pitchFamily="34" charset="0"/>
              </a:rPr>
              <a:t>1: </a:t>
            </a:r>
            <a:r>
              <a:rPr lang="en-US" sz="3200" dirty="0" err="1" smtClean="0">
                <a:solidFill>
                  <a:schemeClr val="tx1"/>
                </a:solidFill>
                <a:latin typeface="Arial" pitchFamily="34" charset="0"/>
                <a:cs typeface="Arial" pitchFamily="34" charset="0"/>
              </a:rPr>
              <a:t>Họ</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và</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tên</a:t>
            </a:r>
            <a:r>
              <a:rPr lang="en-US" sz="3200" dirty="0" smtClean="0">
                <a:solidFill>
                  <a:schemeClr val="tx1"/>
                </a:solidFill>
                <a:latin typeface="Arial" pitchFamily="34" charset="0"/>
                <a:cs typeface="Arial" pitchFamily="34" charset="0"/>
              </a:rPr>
              <a:t> : HỒ M.</a:t>
            </a:r>
          </a:p>
          <a:p>
            <a:r>
              <a:rPr lang="en-US" sz="3200" dirty="0" smtClean="0">
                <a:solidFill>
                  <a:schemeClr val="tx1"/>
                </a:solidFill>
                <a:latin typeface="Arial" pitchFamily="34" charset="0"/>
                <a:cs typeface="Arial" pitchFamily="34" charset="0"/>
              </a:rPr>
              <a:t>2: </a:t>
            </a:r>
            <a:r>
              <a:rPr lang="en-US" sz="3200" dirty="0" err="1" smtClean="0">
                <a:solidFill>
                  <a:schemeClr val="tx1"/>
                </a:solidFill>
                <a:latin typeface="Arial" pitchFamily="34" charset="0"/>
                <a:cs typeface="Arial" pitchFamily="34" charset="0"/>
              </a:rPr>
              <a:t>Tuổi</a:t>
            </a:r>
            <a:r>
              <a:rPr lang="en-US" sz="3200" dirty="0" smtClean="0">
                <a:solidFill>
                  <a:schemeClr val="tx1"/>
                </a:solidFill>
                <a:latin typeface="Arial" pitchFamily="34" charset="0"/>
                <a:cs typeface="Arial" pitchFamily="34" charset="0"/>
              </a:rPr>
              <a:t>: 86		</a:t>
            </a:r>
            <a:r>
              <a:rPr lang="en-US" sz="3200" dirty="0" err="1" smtClean="0">
                <a:solidFill>
                  <a:schemeClr val="tx1"/>
                </a:solidFill>
                <a:latin typeface="Arial" pitchFamily="34" charset="0"/>
                <a:cs typeface="Arial" pitchFamily="34" charset="0"/>
              </a:rPr>
              <a:t>Giới</a:t>
            </a:r>
            <a:r>
              <a:rPr lang="en-US" sz="3200" dirty="0" smtClean="0">
                <a:solidFill>
                  <a:schemeClr val="tx1"/>
                </a:solidFill>
                <a:latin typeface="Arial" pitchFamily="34" charset="0"/>
                <a:cs typeface="Arial" pitchFamily="34" charset="0"/>
              </a:rPr>
              <a:t> : Nam</a:t>
            </a:r>
          </a:p>
          <a:p>
            <a:r>
              <a:rPr lang="en-US" sz="3200" dirty="0" smtClean="0">
                <a:solidFill>
                  <a:schemeClr val="tx1"/>
                </a:solidFill>
                <a:latin typeface="Arial" pitchFamily="34" charset="0"/>
                <a:cs typeface="Arial" pitchFamily="34" charset="0"/>
              </a:rPr>
              <a:t>3: </a:t>
            </a:r>
            <a:r>
              <a:rPr lang="en-US" sz="3200" dirty="0" err="1" smtClean="0">
                <a:solidFill>
                  <a:schemeClr val="tx1"/>
                </a:solidFill>
                <a:latin typeface="Arial" pitchFamily="34" charset="0"/>
                <a:cs typeface="Arial" pitchFamily="34" charset="0"/>
              </a:rPr>
              <a:t>Nghề</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nghiệp</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Già</a:t>
            </a:r>
            <a:endParaRPr lang="en-US" sz="3200" dirty="0" smtClean="0">
              <a:solidFill>
                <a:schemeClr val="tx1"/>
              </a:solidFill>
              <a:latin typeface="Arial" pitchFamily="34" charset="0"/>
              <a:cs typeface="Arial" pitchFamily="34" charset="0"/>
            </a:endParaRPr>
          </a:p>
          <a:p>
            <a:r>
              <a:rPr lang="en-US" sz="3200" dirty="0" smtClean="0">
                <a:solidFill>
                  <a:schemeClr val="tx1"/>
                </a:solidFill>
                <a:latin typeface="Arial" pitchFamily="34" charset="0"/>
                <a:cs typeface="Arial" pitchFamily="34" charset="0"/>
              </a:rPr>
              <a:t>4: </a:t>
            </a:r>
            <a:r>
              <a:rPr lang="en-US" sz="3200" dirty="0" err="1" smtClean="0">
                <a:solidFill>
                  <a:schemeClr val="tx1"/>
                </a:solidFill>
                <a:latin typeface="Arial" pitchFamily="34" charset="0"/>
                <a:cs typeface="Arial" pitchFamily="34" charset="0"/>
              </a:rPr>
              <a:t>Địa</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chỉ</a:t>
            </a:r>
            <a:r>
              <a:rPr lang="en-US" sz="3200" smtClean="0">
                <a:solidFill>
                  <a:schemeClr val="tx1"/>
                </a:solidFill>
                <a:latin typeface="Arial" pitchFamily="34" charset="0"/>
                <a:cs typeface="Arial" pitchFamily="34" charset="0"/>
              </a:rPr>
              <a:t>: </a:t>
            </a:r>
            <a:r>
              <a:rPr lang="en-US" sz="3200" smtClean="0">
                <a:solidFill>
                  <a:schemeClr val="tx1"/>
                </a:solidFill>
                <a:latin typeface="Arial" pitchFamily="34" charset="0"/>
                <a:cs typeface="Arial" pitchFamily="34" charset="0"/>
              </a:rPr>
              <a:t>TP </a:t>
            </a:r>
            <a:r>
              <a:rPr lang="en-US" sz="3200" dirty="0" err="1" smtClean="0">
                <a:solidFill>
                  <a:schemeClr val="tx1"/>
                </a:solidFill>
                <a:latin typeface="Arial" pitchFamily="34" charset="0"/>
                <a:cs typeface="Arial" pitchFamily="34" charset="0"/>
              </a:rPr>
              <a:t>Huế</a:t>
            </a:r>
            <a:endParaRPr lang="en-US" sz="3200" dirty="0" smtClean="0">
              <a:solidFill>
                <a:schemeClr val="tx1"/>
              </a:solidFill>
              <a:latin typeface="Arial" pitchFamily="34" charset="0"/>
              <a:cs typeface="Arial" pitchFamily="34" charset="0"/>
            </a:endParaRPr>
          </a:p>
          <a:p>
            <a:r>
              <a:rPr lang="en-US" sz="3200" dirty="0" smtClean="0">
                <a:solidFill>
                  <a:schemeClr val="tx1"/>
                </a:solidFill>
                <a:latin typeface="Arial" pitchFamily="34" charset="0"/>
                <a:cs typeface="Arial" pitchFamily="34" charset="0"/>
              </a:rPr>
              <a:t>5: </a:t>
            </a:r>
            <a:r>
              <a:rPr lang="en-US" sz="3200" dirty="0" err="1" smtClean="0">
                <a:solidFill>
                  <a:schemeClr val="tx1"/>
                </a:solidFill>
                <a:latin typeface="Arial" pitchFamily="34" charset="0"/>
                <a:cs typeface="Arial" pitchFamily="34" charset="0"/>
              </a:rPr>
              <a:t>Ngày</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vào</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viện</a:t>
            </a:r>
            <a:r>
              <a:rPr lang="en-US" sz="3200" dirty="0" smtClean="0">
                <a:solidFill>
                  <a:schemeClr val="tx1"/>
                </a:solidFill>
                <a:latin typeface="Arial" pitchFamily="34" charset="0"/>
                <a:cs typeface="Arial" pitchFamily="34" charset="0"/>
              </a:rPr>
              <a:t>: 02/11/2017</a:t>
            </a:r>
          </a:p>
          <a:p>
            <a:r>
              <a:rPr lang="en-US" sz="3200" dirty="0" smtClean="0">
                <a:solidFill>
                  <a:schemeClr val="tx1"/>
                </a:solidFill>
                <a:latin typeface="Arial" pitchFamily="34" charset="0"/>
                <a:cs typeface="Arial" pitchFamily="34" charset="0"/>
              </a:rPr>
              <a:t>6: </a:t>
            </a:r>
            <a:r>
              <a:rPr lang="en-US" sz="3200" dirty="0" err="1" smtClean="0">
                <a:solidFill>
                  <a:schemeClr val="tx1"/>
                </a:solidFill>
                <a:latin typeface="Arial" pitchFamily="34" charset="0"/>
                <a:cs typeface="Arial" pitchFamily="34" charset="0"/>
              </a:rPr>
              <a:t>Ngày</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làm</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bệnh</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án</a:t>
            </a:r>
            <a:r>
              <a:rPr lang="en-US" sz="3200" dirty="0" smtClean="0">
                <a:solidFill>
                  <a:schemeClr val="tx1"/>
                </a:solidFill>
                <a:latin typeface="Arial" pitchFamily="34" charset="0"/>
                <a:cs typeface="Arial" pitchFamily="34" charset="0"/>
              </a:rPr>
              <a:t>: 09/11/2017</a:t>
            </a:r>
            <a:endParaRPr lang="en-US" sz="32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4037525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itchFamily="34" charset="0"/>
                <a:cs typeface="Arial" pitchFamily="34" charset="0"/>
              </a:rPr>
              <a:t>ĐIỀU TRỊ</a:t>
            </a:r>
            <a:endParaRPr lang="en-US" b="1" dirty="0">
              <a:latin typeface="Arial" pitchFamily="34" charset="0"/>
              <a:cs typeface="Arial"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954" t="25454" r="16001" b="11757"/>
          <a:stretch/>
        </p:blipFill>
        <p:spPr bwMode="auto">
          <a:xfrm>
            <a:off x="1953490" y="1953492"/>
            <a:ext cx="9102437" cy="472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2771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Chỉ định phẩu thuật</a:t>
            </a:r>
            <a:endParaRPr lang="en-US" b="1" dirty="0">
              <a:latin typeface="Arial" pitchFamily="34" charset="0"/>
              <a:cs typeface="Arial"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136" t="21576" r="24182" b="10788"/>
          <a:stretch/>
        </p:blipFill>
        <p:spPr bwMode="auto">
          <a:xfrm>
            <a:off x="1496292" y="1891146"/>
            <a:ext cx="10162309" cy="4634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6866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latin typeface="Arial" pitchFamily="34" charset="0"/>
                <a:cs typeface="Arial" pitchFamily="34" charset="0"/>
              </a:rPr>
              <a:t>ĐIỀU TRỊ</a:t>
            </a:r>
            <a:br>
              <a:rPr lang="vi-VN" dirty="0" smtClean="0">
                <a:latin typeface="Arial" pitchFamily="34" charset="0"/>
                <a:cs typeface="Arial" pitchFamily="34" charset="0"/>
              </a:rPr>
            </a:br>
            <a:endParaRPr lang="vi-VN" dirty="0">
              <a:latin typeface="Arial" pitchFamily="34" charset="0"/>
              <a:cs typeface="Arial" pitchFamily="34" charset="0"/>
            </a:endParaRPr>
          </a:p>
        </p:txBody>
      </p:sp>
      <p:sp>
        <p:nvSpPr>
          <p:cNvPr id="3" name="Content Placeholder 2"/>
          <p:cNvSpPr>
            <a:spLocks noGrp="1"/>
          </p:cNvSpPr>
          <p:nvPr>
            <p:ph idx="1"/>
          </p:nvPr>
        </p:nvSpPr>
        <p:spPr>
          <a:xfrm>
            <a:off x="1496291" y="1433944"/>
            <a:ext cx="10370127" cy="4696692"/>
          </a:xfrm>
        </p:spPr>
        <p:txBody>
          <a:bodyPr>
            <a:noAutofit/>
          </a:bodyPr>
          <a:lstStyle/>
          <a:p>
            <a:pPr marL="0" indent="0">
              <a:buNone/>
            </a:pPr>
            <a:r>
              <a:rPr lang="vi-VN" sz="2400" dirty="0" smtClean="0">
                <a:latin typeface="Arial" pitchFamily="34" charset="0"/>
                <a:cs typeface="Arial" pitchFamily="34" charset="0"/>
              </a:rPr>
              <a:t>Quản </a:t>
            </a:r>
            <a:r>
              <a:rPr lang="vi-VN" sz="2400" dirty="0">
                <a:latin typeface="Arial" pitchFamily="34" charset="0"/>
                <a:cs typeface="Arial" pitchFamily="34" charset="0"/>
              </a:rPr>
              <a:t>lý tổng thể</a:t>
            </a:r>
          </a:p>
          <a:p>
            <a:r>
              <a:rPr lang="vi-VN" sz="2400" dirty="0">
                <a:latin typeface="Arial" pitchFamily="34" charset="0"/>
                <a:cs typeface="Arial" pitchFamily="34" charset="0"/>
              </a:rPr>
              <a:t>1. Đ</a:t>
            </a:r>
            <a:r>
              <a:rPr lang="vi-VN" sz="2400" dirty="0" smtClean="0">
                <a:latin typeface="Arial" pitchFamily="34" charset="0"/>
                <a:cs typeface="Arial" pitchFamily="34" charset="0"/>
              </a:rPr>
              <a:t>iều </a:t>
            </a:r>
            <a:r>
              <a:rPr lang="vi-VN" sz="2400" dirty="0">
                <a:latin typeface="Arial" pitchFamily="34" charset="0"/>
                <a:cs typeface="Arial" pitchFamily="34" charset="0"/>
              </a:rPr>
              <a:t>trị dự phòng động </a:t>
            </a:r>
            <a:r>
              <a:rPr lang="vi-VN" sz="2400" dirty="0" smtClean="0">
                <a:latin typeface="Arial" pitchFamily="34" charset="0"/>
                <a:cs typeface="Arial" pitchFamily="34" charset="0"/>
              </a:rPr>
              <a:t>kinh</a:t>
            </a:r>
          </a:p>
          <a:p>
            <a:r>
              <a:rPr lang="vi-VN" sz="2400" dirty="0" smtClean="0">
                <a:latin typeface="Arial" pitchFamily="34" charset="0"/>
                <a:cs typeface="Arial" pitchFamily="34" charset="0"/>
              </a:rPr>
              <a:t>2</a:t>
            </a:r>
            <a:r>
              <a:rPr lang="vi-VN" sz="2400" dirty="0">
                <a:latin typeface="Arial" pitchFamily="34" charset="0"/>
                <a:cs typeface="Arial" pitchFamily="34" charset="0"/>
              </a:rPr>
              <a:t>. </a:t>
            </a:r>
            <a:r>
              <a:rPr lang="vi-VN" sz="2400" dirty="0" smtClean="0">
                <a:latin typeface="Arial" pitchFamily="34" charset="0"/>
                <a:cs typeface="Arial" pitchFamily="34" charset="0"/>
              </a:rPr>
              <a:t>Rối loạn đông máu</a:t>
            </a:r>
          </a:p>
          <a:p>
            <a:r>
              <a:rPr lang="vi-VN" sz="2400" dirty="0" smtClean="0">
                <a:latin typeface="Arial" pitchFamily="34" charset="0"/>
                <a:cs typeface="Arial" pitchFamily="34" charset="0"/>
              </a:rPr>
              <a:t>3</a:t>
            </a:r>
            <a:r>
              <a:rPr lang="vi-VN" sz="2400" dirty="0">
                <a:latin typeface="Arial" pitchFamily="34" charset="0"/>
                <a:cs typeface="Arial" pitchFamily="34" charset="0"/>
              </a:rPr>
              <a:t>. P</a:t>
            </a:r>
            <a:r>
              <a:rPr lang="vi-VN" sz="2400" dirty="0" smtClean="0">
                <a:latin typeface="Arial" pitchFamily="34" charset="0"/>
                <a:cs typeface="Arial" pitchFamily="34" charset="0"/>
              </a:rPr>
              <a:t>hẫu </a:t>
            </a:r>
            <a:r>
              <a:rPr lang="vi-VN" sz="2400" dirty="0">
                <a:latin typeface="Arial" pitchFamily="34" charset="0"/>
                <a:cs typeface="Arial" pitchFamily="34" charset="0"/>
              </a:rPr>
              <a:t>thuật các chỉ </a:t>
            </a:r>
            <a:r>
              <a:rPr lang="vi-VN" sz="2400" dirty="0" smtClean="0">
                <a:latin typeface="Arial" pitchFamily="34" charset="0"/>
                <a:cs typeface="Arial" pitchFamily="34" charset="0"/>
              </a:rPr>
              <a:t>định</a:t>
            </a:r>
            <a:endParaRPr lang="vi-VN" sz="2400" dirty="0">
              <a:latin typeface="Arial" pitchFamily="34" charset="0"/>
              <a:cs typeface="Arial" pitchFamily="34" charset="0"/>
            </a:endParaRPr>
          </a:p>
          <a:p>
            <a:pPr marL="0" indent="0">
              <a:buNone/>
            </a:pPr>
            <a:r>
              <a:rPr lang="vi-VN" sz="2400" dirty="0">
                <a:latin typeface="Arial" pitchFamily="34" charset="0"/>
                <a:cs typeface="Arial" pitchFamily="34" charset="0"/>
              </a:rPr>
              <a:t>a) tổn thương triệu chứng: </a:t>
            </a:r>
            <a:r>
              <a:rPr lang="vi-VN" sz="2400" dirty="0" smtClean="0">
                <a:latin typeface="Arial" pitchFamily="34" charset="0"/>
                <a:cs typeface="Arial" pitchFamily="34" charset="0"/>
              </a:rPr>
              <a:t>thay đổi tri giác, dấu thần kinh khu trú.</a:t>
            </a:r>
            <a:endParaRPr lang="vi-VN" sz="2400" dirty="0">
              <a:latin typeface="Arial" pitchFamily="34" charset="0"/>
              <a:cs typeface="Arial" pitchFamily="34" charset="0"/>
            </a:endParaRPr>
          </a:p>
          <a:p>
            <a:pPr marL="0" indent="0">
              <a:buNone/>
            </a:pPr>
            <a:r>
              <a:rPr lang="vi-VN" sz="2400" dirty="0">
                <a:latin typeface="Arial" pitchFamily="34" charset="0"/>
                <a:cs typeface="Arial" pitchFamily="34" charset="0"/>
              </a:rPr>
              <a:t>b) hoặc </a:t>
            </a:r>
            <a:r>
              <a:rPr lang="vi-VN" sz="2400" dirty="0" smtClean="0">
                <a:latin typeface="Arial" pitchFamily="34" charset="0"/>
                <a:cs typeface="Arial" pitchFamily="34" charset="0"/>
              </a:rPr>
              <a:t>khối máu tụ có độ dày tối đa lớn hơn ≈ 1 cm</a:t>
            </a:r>
          </a:p>
          <a:p>
            <a:pPr marL="0" indent="0">
              <a:buNone/>
            </a:pPr>
            <a:r>
              <a:rPr lang="vi-VN" sz="2400" dirty="0" smtClean="0">
                <a:latin typeface="Arial" pitchFamily="34" charset="0"/>
                <a:cs typeface="Arial" pitchFamily="34" charset="0"/>
              </a:rPr>
              <a:t>c) hoặc tăng dần về kích thước hình ảnh nối tiếp (chụp CT or MRI)</a:t>
            </a:r>
            <a:endParaRPr lang="vi-VN" sz="2400" dirty="0">
              <a:latin typeface="Arial" pitchFamily="34" charset="0"/>
              <a:cs typeface="Arial" pitchFamily="34" charset="0"/>
            </a:endParaRPr>
          </a:p>
        </p:txBody>
      </p:sp>
    </p:spTree>
    <p:extLst>
      <p:ext uri="{BB962C8B-B14F-4D97-AF65-F5344CB8AC3E}">
        <p14:creationId xmlns:p14="http://schemas.microsoft.com/office/powerpoint/2010/main" val="2855994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latin typeface="Arial" pitchFamily="34" charset="0"/>
                <a:cs typeface="Arial" pitchFamily="34" charset="0"/>
              </a:rPr>
              <a:t>Các phương pháp ph</a:t>
            </a:r>
            <a:r>
              <a:rPr lang="en-US" dirty="0"/>
              <a:t>ẫ</a:t>
            </a:r>
            <a:r>
              <a:rPr lang="vi-VN" dirty="0" smtClean="0">
                <a:latin typeface="Arial" pitchFamily="34" charset="0"/>
                <a:cs typeface="Arial" pitchFamily="34" charset="0"/>
              </a:rPr>
              <a:t>u thuật</a:t>
            </a:r>
            <a:br>
              <a:rPr lang="vi-VN" dirty="0" smtClean="0">
                <a:latin typeface="Arial" pitchFamily="34" charset="0"/>
                <a:cs typeface="Arial" pitchFamily="34" charset="0"/>
              </a:rPr>
            </a:br>
            <a:endParaRPr lang="vi-VN" dirty="0">
              <a:latin typeface="Arial" pitchFamily="34" charset="0"/>
              <a:cs typeface="Arial" pitchFamily="34" charset="0"/>
            </a:endParaRPr>
          </a:p>
        </p:txBody>
      </p:sp>
      <p:sp>
        <p:nvSpPr>
          <p:cNvPr id="3" name="Content Placeholder 2"/>
          <p:cNvSpPr>
            <a:spLocks noGrp="1"/>
          </p:cNvSpPr>
          <p:nvPr>
            <p:ph idx="1"/>
          </p:nvPr>
        </p:nvSpPr>
        <p:spPr>
          <a:xfrm>
            <a:off x="2589212" y="1537855"/>
            <a:ext cx="8915400" cy="4373367"/>
          </a:xfrm>
        </p:spPr>
        <p:txBody>
          <a:bodyPr>
            <a:noAutofit/>
          </a:bodyPr>
          <a:lstStyle/>
          <a:p>
            <a:r>
              <a:rPr lang="vi-VN" sz="2800" dirty="0">
                <a:latin typeface="Arial" pitchFamily="34" charset="0"/>
                <a:cs typeface="Arial" pitchFamily="34" charset="0"/>
              </a:rPr>
              <a:t>1. Lắp hai lỗ khoan, và tưới </a:t>
            </a:r>
            <a:r>
              <a:rPr lang="vi-VN" sz="2800" dirty="0" smtClean="0">
                <a:latin typeface="Arial" pitchFamily="34" charset="0"/>
                <a:cs typeface="Arial" pitchFamily="34" charset="0"/>
              </a:rPr>
              <a:t>rửa đến khi sạch</a:t>
            </a:r>
            <a:endParaRPr lang="vi-VN" sz="2800" dirty="0">
              <a:latin typeface="Arial" pitchFamily="34" charset="0"/>
              <a:cs typeface="Arial" pitchFamily="34" charset="0"/>
            </a:endParaRPr>
          </a:p>
          <a:p>
            <a:r>
              <a:rPr lang="vi-VN" sz="2800" dirty="0">
                <a:latin typeface="Arial" pitchFamily="34" charset="0"/>
                <a:cs typeface="Arial" pitchFamily="34" charset="0"/>
              </a:rPr>
              <a:t>2. </a:t>
            </a:r>
            <a:r>
              <a:rPr lang="vi-VN" sz="2800" dirty="0" smtClean="0">
                <a:latin typeface="Arial" pitchFamily="34" charset="0"/>
                <a:cs typeface="Arial" pitchFamily="34" charset="0"/>
              </a:rPr>
              <a:t>Một </a:t>
            </a:r>
            <a:r>
              <a:rPr lang="vi-VN" sz="2800" dirty="0">
                <a:latin typeface="Arial" pitchFamily="34" charset="0"/>
                <a:cs typeface="Arial" pitchFamily="34" charset="0"/>
              </a:rPr>
              <a:t>lỗ khoan </a:t>
            </a:r>
            <a:r>
              <a:rPr lang="vi-VN" sz="2800" dirty="0" smtClean="0">
                <a:latin typeface="Arial" pitchFamily="34" charset="0"/>
                <a:cs typeface="Arial" pitchFamily="34" charset="0"/>
              </a:rPr>
              <a:t>lớn</a:t>
            </a:r>
            <a:endParaRPr lang="vi-VN" sz="2800" dirty="0">
              <a:latin typeface="Arial" pitchFamily="34" charset="0"/>
              <a:cs typeface="Arial" pitchFamily="34" charset="0"/>
            </a:endParaRPr>
          </a:p>
          <a:p>
            <a:r>
              <a:rPr lang="vi-VN" sz="2800" dirty="0" smtClean="0">
                <a:latin typeface="Arial" pitchFamily="34" charset="0"/>
                <a:cs typeface="Arial" pitchFamily="34" charset="0"/>
              </a:rPr>
              <a:t>3</a:t>
            </a:r>
            <a:r>
              <a:rPr lang="vi-VN" sz="2800" dirty="0">
                <a:latin typeface="Arial" pitchFamily="34" charset="0"/>
                <a:cs typeface="Arial" pitchFamily="34" charset="0"/>
              </a:rPr>
              <a:t>. </a:t>
            </a:r>
            <a:r>
              <a:rPr lang="vi-VN" sz="2800" dirty="0" smtClean="0">
                <a:latin typeface="Arial" pitchFamily="34" charset="0"/>
                <a:cs typeface="Arial" pitchFamily="34" charset="0"/>
              </a:rPr>
              <a:t>Khoan 1 lỗ, dẫn lưu trong </a:t>
            </a:r>
            <a:r>
              <a:rPr lang="vi-VN" sz="2800" dirty="0">
                <a:latin typeface="Arial" pitchFamily="34" charset="0"/>
                <a:cs typeface="Arial" pitchFamily="34" charset="0"/>
              </a:rPr>
              <a:t>24-48 giờ </a:t>
            </a:r>
            <a:endParaRPr lang="vi-VN" sz="2800" dirty="0" smtClean="0">
              <a:latin typeface="Arial" pitchFamily="34" charset="0"/>
              <a:cs typeface="Arial" pitchFamily="34" charset="0"/>
            </a:endParaRPr>
          </a:p>
          <a:p>
            <a:r>
              <a:rPr lang="vi-VN" sz="2800" dirty="0" smtClean="0">
                <a:latin typeface="Arial" pitchFamily="34" charset="0"/>
                <a:cs typeface="Arial" pitchFamily="34" charset="0"/>
              </a:rPr>
              <a:t>4</a:t>
            </a:r>
            <a:r>
              <a:rPr lang="vi-VN" sz="2800" dirty="0">
                <a:latin typeface="Arial" pitchFamily="34" charset="0"/>
                <a:cs typeface="Arial" pitchFamily="34" charset="0"/>
              </a:rPr>
              <a:t>. Khoan lỗ nhỏ (</a:t>
            </a:r>
            <a:r>
              <a:rPr lang="vi-VN" sz="2800" dirty="0" smtClean="0">
                <a:latin typeface="Arial" pitchFamily="34" charset="0"/>
                <a:cs typeface="Arial" pitchFamily="34" charset="0"/>
              </a:rPr>
              <a:t>twist </a:t>
            </a:r>
            <a:r>
              <a:rPr lang="vi-VN" sz="2800" dirty="0">
                <a:latin typeface="Arial" pitchFamily="34" charset="0"/>
                <a:cs typeface="Arial" pitchFamily="34" charset="0"/>
              </a:rPr>
              <a:t>drill </a:t>
            </a:r>
            <a:r>
              <a:rPr lang="vi-VN" sz="2800" dirty="0" smtClean="0">
                <a:latin typeface="Arial" pitchFamily="34" charset="0"/>
                <a:cs typeface="Arial" pitchFamily="34" charset="0"/>
              </a:rPr>
              <a:t>craniostomy)</a:t>
            </a:r>
            <a:endParaRPr lang="vi-VN" sz="2800" dirty="0">
              <a:latin typeface="Arial" pitchFamily="34" charset="0"/>
              <a:cs typeface="Arial" pitchFamily="34" charset="0"/>
            </a:endParaRPr>
          </a:p>
          <a:p>
            <a:r>
              <a:rPr lang="vi-VN" sz="2800" dirty="0">
                <a:latin typeface="Arial" pitchFamily="34" charset="0"/>
                <a:cs typeface="Arial" pitchFamily="34" charset="0"/>
              </a:rPr>
              <a:t>5. </a:t>
            </a:r>
            <a:r>
              <a:rPr lang="vi-VN" sz="2800" dirty="0" smtClean="0">
                <a:latin typeface="Arial" pitchFamily="34" charset="0"/>
                <a:cs typeface="Arial" pitchFamily="34" charset="0"/>
              </a:rPr>
              <a:t>Mở sọ, thường áp dụng trong các trường hợp tái phát</a:t>
            </a:r>
          </a:p>
        </p:txBody>
      </p:sp>
    </p:spTree>
    <p:extLst>
      <p:ext uri="{BB962C8B-B14F-4D97-AF65-F5344CB8AC3E}">
        <p14:creationId xmlns:p14="http://schemas.microsoft.com/office/powerpoint/2010/main" val="18839312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latin typeface="Arial" pitchFamily="34" charset="0"/>
                <a:cs typeface="Arial" pitchFamily="34" charset="0"/>
              </a:rPr>
              <a:t>Các phương pháp ph</a:t>
            </a:r>
            <a:r>
              <a:rPr lang="en-US" dirty="0" smtClean="0"/>
              <a:t>ẫ</a:t>
            </a:r>
            <a:r>
              <a:rPr lang="vi-VN" dirty="0" smtClean="0">
                <a:latin typeface="Arial" pitchFamily="34" charset="0"/>
                <a:cs typeface="Arial" pitchFamily="34" charset="0"/>
              </a:rPr>
              <a:t>u thuật</a:t>
            </a:r>
            <a:br>
              <a:rPr lang="vi-VN" dirty="0" smtClean="0">
                <a:latin typeface="Arial" pitchFamily="34" charset="0"/>
                <a:cs typeface="Arial" pitchFamily="34" charset="0"/>
              </a:rPr>
            </a:br>
            <a:endParaRPr lang="vi-VN" dirty="0">
              <a:latin typeface="Arial" pitchFamily="34" charset="0"/>
              <a:cs typeface="Arial" pitchFamily="34" charset="0"/>
            </a:endParaRPr>
          </a:p>
        </p:txBody>
      </p:sp>
      <p:pic>
        <p:nvPicPr>
          <p:cNvPr id="4" name="Picture 3"/>
          <p:cNvPicPr>
            <a:picLocks noChangeAspect="1"/>
          </p:cNvPicPr>
          <p:nvPr/>
        </p:nvPicPr>
        <p:blipFill rotWithShape="1">
          <a:blip r:embed="rId2"/>
          <a:srcRect l="20046" t="13247" r="25285" b="4911"/>
          <a:stretch/>
        </p:blipFill>
        <p:spPr>
          <a:xfrm>
            <a:off x="386340" y="1603424"/>
            <a:ext cx="6243060" cy="525457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49688" y="1603424"/>
            <a:ext cx="4394459" cy="5088321"/>
          </a:xfrm>
        </p:spPr>
      </p:pic>
    </p:spTree>
    <p:extLst>
      <p:ext uri="{BB962C8B-B14F-4D97-AF65-F5344CB8AC3E}">
        <p14:creationId xmlns:p14="http://schemas.microsoft.com/office/powerpoint/2010/main" val="3958497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latin typeface="Arial" pitchFamily="34" charset="0"/>
                <a:cs typeface="Arial" pitchFamily="34" charset="0"/>
              </a:rPr>
              <a:t>Các phương pháp ph</a:t>
            </a:r>
            <a:r>
              <a:rPr lang="en-US" dirty="0" smtClean="0"/>
              <a:t>ẫ</a:t>
            </a:r>
            <a:r>
              <a:rPr lang="vi-VN" dirty="0" smtClean="0">
                <a:latin typeface="Arial" pitchFamily="34" charset="0"/>
                <a:cs typeface="Arial" pitchFamily="34" charset="0"/>
              </a:rPr>
              <a:t>u thuật</a:t>
            </a:r>
            <a:br>
              <a:rPr lang="vi-VN" dirty="0" smtClean="0">
                <a:latin typeface="Arial" pitchFamily="34" charset="0"/>
                <a:cs typeface="Arial" pitchFamily="34" charset="0"/>
              </a:rPr>
            </a:br>
            <a:endParaRPr lang="vi-VN" dirty="0">
              <a:latin typeface="Arial" pitchFamily="34" charset="0"/>
              <a:cs typeface="Arial"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0692" y="1385835"/>
            <a:ext cx="6661872" cy="4564783"/>
          </a:xfrm>
        </p:spPr>
      </p:pic>
      <p:sp>
        <p:nvSpPr>
          <p:cNvPr id="3" name="TextBox 2"/>
          <p:cNvSpPr txBox="1"/>
          <p:nvPr/>
        </p:nvSpPr>
        <p:spPr>
          <a:xfrm>
            <a:off x="4657725" y="6172200"/>
            <a:ext cx="3371850" cy="369332"/>
          </a:xfrm>
          <a:prstGeom prst="rect">
            <a:avLst/>
          </a:prstGeom>
          <a:noFill/>
        </p:spPr>
        <p:txBody>
          <a:bodyPr wrap="square" rtlCol="0">
            <a:spAutoFit/>
          </a:bodyPr>
          <a:lstStyle/>
          <a:p>
            <a:r>
              <a:rPr lang="vi-VN" smtClean="0"/>
              <a:t>Lớp vỏ ngoài</a:t>
            </a:r>
            <a:endParaRPr lang="vi-VN"/>
          </a:p>
        </p:txBody>
      </p:sp>
    </p:spTree>
    <p:extLst>
      <p:ext uri="{BB962C8B-B14F-4D97-AF65-F5344CB8AC3E}">
        <p14:creationId xmlns:p14="http://schemas.microsoft.com/office/powerpoint/2010/main" val="41603881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mtClean="0">
                <a:latin typeface="Times New Roman" panose="02020603050405020304" pitchFamily="18" charset="0"/>
                <a:cs typeface="Times New Roman" panose="02020603050405020304" pitchFamily="18" charset="0"/>
              </a:rPr>
              <a:t>Các phương pháp phẩu thuật</a:t>
            </a:r>
            <a:br>
              <a:rPr lang="vi-VN" smtClean="0">
                <a:latin typeface="Times New Roman" panose="02020603050405020304" pitchFamily="18" charset="0"/>
                <a:cs typeface="Times New Roman" panose="02020603050405020304" pitchFamily="18" charset="0"/>
              </a:rPr>
            </a:br>
            <a:endParaRPr lang="vi-VN">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4498" y="1563604"/>
            <a:ext cx="6028027" cy="4220797"/>
          </a:xfrm>
        </p:spPr>
      </p:pic>
      <p:sp>
        <p:nvSpPr>
          <p:cNvPr id="5" name="TextBox 4"/>
          <p:cNvSpPr txBox="1"/>
          <p:nvPr/>
        </p:nvSpPr>
        <p:spPr>
          <a:xfrm>
            <a:off x="4657725" y="6172200"/>
            <a:ext cx="3371850" cy="369332"/>
          </a:xfrm>
          <a:prstGeom prst="rect">
            <a:avLst/>
          </a:prstGeom>
          <a:noFill/>
        </p:spPr>
        <p:txBody>
          <a:bodyPr wrap="square" rtlCol="0">
            <a:spAutoFit/>
          </a:bodyPr>
          <a:lstStyle/>
          <a:p>
            <a:r>
              <a:rPr lang="vi-VN" smtClean="0"/>
              <a:t>Lớp vỏ trong</a:t>
            </a:r>
            <a:endParaRPr lang="vi-VN"/>
          </a:p>
        </p:txBody>
      </p:sp>
    </p:spTree>
    <p:extLst>
      <p:ext uri="{BB962C8B-B14F-4D97-AF65-F5344CB8AC3E}">
        <p14:creationId xmlns:p14="http://schemas.microsoft.com/office/powerpoint/2010/main" val="127308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smtClean="0">
                <a:latin typeface="Arial" pitchFamily="34" charset="0"/>
                <a:cs typeface="Arial" pitchFamily="34" charset="0"/>
              </a:rPr>
              <a:t>Một số phương pháp hổ trợ thoát dịch sau ph</a:t>
            </a:r>
            <a:r>
              <a:rPr lang="en-US" dirty="0" smtClean="0"/>
              <a:t>ẫ</a:t>
            </a:r>
            <a:r>
              <a:rPr lang="vi-VN" dirty="0" smtClean="0">
                <a:latin typeface="Arial" pitchFamily="34" charset="0"/>
                <a:cs typeface="Arial" pitchFamily="34" charset="0"/>
              </a:rPr>
              <a:t>u thuật</a:t>
            </a:r>
            <a:endParaRPr lang="vi-VN" dirty="0">
              <a:latin typeface="Arial" pitchFamily="34" charset="0"/>
              <a:cs typeface="Arial" pitchFamily="34" charset="0"/>
            </a:endParaRPr>
          </a:p>
        </p:txBody>
      </p:sp>
      <p:sp>
        <p:nvSpPr>
          <p:cNvPr id="3" name="Content Placeholder 2"/>
          <p:cNvSpPr>
            <a:spLocks noGrp="1"/>
          </p:cNvSpPr>
          <p:nvPr>
            <p:ph idx="1"/>
          </p:nvPr>
        </p:nvSpPr>
        <p:spPr>
          <a:xfrm>
            <a:off x="2589212" y="1849583"/>
            <a:ext cx="9297988" cy="4613562"/>
          </a:xfrm>
        </p:spPr>
        <p:txBody>
          <a:bodyPr>
            <a:noAutofit/>
          </a:bodyPr>
          <a:lstStyle/>
          <a:p>
            <a:r>
              <a:rPr lang="vi-VN" sz="2800" dirty="0">
                <a:latin typeface="Arial" pitchFamily="34" charset="0"/>
                <a:cs typeface="Arial" pitchFamily="34" charset="0"/>
              </a:rPr>
              <a:t>1. Sử dụng </a:t>
            </a:r>
            <a:r>
              <a:rPr lang="vi-VN" sz="2800" dirty="0" smtClean="0">
                <a:latin typeface="Arial" pitchFamily="34" charset="0"/>
                <a:cs typeface="Arial" pitchFamily="34" charset="0"/>
              </a:rPr>
              <a:t>dẫn lưu dưới màng cứng</a:t>
            </a:r>
            <a:endParaRPr lang="vi-VN" sz="2800" dirty="0">
              <a:latin typeface="Arial" pitchFamily="34" charset="0"/>
              <a:cs typeface="Arial" pitchFamily="34" charset="0"/>
            </a:endParaRPr>
          </a:p>
          <a:p>
            <a:r>
              <a:rPr lang="vi-VN" sz="2800" dirty="0">
                <a:latin typeface="Arial" pitchFamily="34" charset="0"/>
                <a:cs typeface="Arial" pitchFamily="34" charset="0"/>
              </a:rPr>
              <a:t>2. Sử dụng một lỗ khoan rộng rãi dưới cơ </a:t>
            </a:r>
            <a:r>
              <a:rPr lang="vi-VN" sz="2800" dirty="0" smtClean="0">
                <a:latin typeface="Arial" pitchFamily="34" charset="0"/>
                <a:cs typeface="Arial" pitchFamily="34" charset="0"/>
              </a:rPr>
              <a:t>thái dương</a:t>
            </a:r>
            <a:endParaRPr lang="vi-VN" sz="2800" dirty="0">
              <a:latin typeface="Arial" pitchFamily="34" charset="0"/>
              <a:cs typeface="Arial" pitchFamily="34" charset="0"/>
            </a:endParaRPr>
          </a:p>
          <a:p>
            <a:r>
              <a:rPr lang="vi-VN" sz="2800" dirty="0">
                <a:latin typeface="Arial" pitchFamily="34" charset="0"/>
                <a:cs typeface="Arial" pitchFamily="34" charset="0"/>
              </a:rPr>
              <a:t>3. </a:t>
            </a:r>
            <a:r>
              <a:rPr lang="vi-VN" sz="2800" dirty="0" smtClean="0">
                <a:latin typeface="Arial" pitchFamily="34" charset="0"/>
                <a:cs typeface="Arial" pitchFamily="34" charset="0"/>
              </a:rPr>
              <a:t>Nằm đầu phẳng trong 24-48h  (hoặc dẫn lưu ngoài da trong 24-48h)</a:t>
            </a:r>
            <a:endParaRPr lang="vi-VN" sz="2800" dirty="0">
              <a:latin typeface="Arial" pitchFamily="34" charset="0"/>
              <a:cs typeface="Arial" pitchFamily="34" charset="0"/>
            </a:endParaRPr>
          </a:p>
          <a:p>
            <a:r>
              <a:rPr lang="vi-VN" sz="2800" dirty="0" smtClean="0">
                <a:latin typeface="Arial" pitchFamily="34" charset="0"/>
                <a:cs typeface="Arial" pitchFamily="34" charset="0"/>
              </a:rPr>
              <a:t>4</a:t>
            </a:r>
            <a:r>
              <a:rPr lang="vi-VN" sz="2800" dirty="0">
                <a:latin typeface="Arial" pitchFamily="34" charset="0"/>
                <a:cs typeface="Arial" pitchFamily="34" charset="0"/>
              </a:rPr>
              <a:t>. Một số người ủng hộ việc truyền </a:t>
            </a:r>
            <a:r>
              <a:rPr lang="vi-VN" sz="2800" dirty="0" smtClean="0">
                <a:latin typeface="Arial" pitchFamily="34" charset="0"/>
                <a:cs typeface="Arial" pitchFamily="34" charset="0"/>
              </a:rPr>
              <a:t>khoang màng tủy </a:t>
            </a:r>
            <a:r>
              <a:rPr lang="vi-VN" sz="2800" dirty="0">
                <a:latin typeface="Arial" pitchFamily="34" charset="0"/>
                <a:cs typeface="Arial" pitchFamily="34" charset="0"/>
              </a:rPr>
              <a:t>liên tục khi não không mở rộng, tuy </a:t>
            </a:r>
            <a:r>
              <a:rPr lang="vi-VN" sz="2800" dirty="0" smtClean="0">
                <a:latin typeface="Arial" pitchFamily="34" charset="0"/>
                <a:cs typeface="Arial" pitchFamily="34" charset="0"/>
              </a:rPr>
              <a:t>nhiên có </a:t>
            </a:r>
            <a:r>
              <a:rPr lang="vi-VN" sz="2800" dirty="0">
                <a:latin typeface="Arial" pitchFamily="34" charset="0"/>
                <a:cs typeface="Arial" pitchFamily="34" charset="0"/>
              </a:rPr>
              <a:t>những biến chứng có thể xảy </a:t>
            </a:r>
            <a:r>
              <a:rPr lang="vi-VN" sz="2800" dirty="0" smtClean="0">
                <a:latin typeface="Arial" pitchFamily="34" charset="0"/>
                <a:cs typeface="Arial" pitchFamily="34" charset="0"/>
              </a:rPr>
              <a:t>ra.</a:t>
            </a:r>
            <a:endParaRPr lang="vi-VN" sz="2800" dirty="0">
              <a:latin typeface="Arial" pitchFamily="34" charset="0"/>
              <a:cs typeface="Arial" pitchFamily="34" charset="0"/>
            </a:endParaRPr>
          </a:p>
        </p:txBody>
      </p:sp>
    </p:spTree>
    <p:extLst>
      <p:ext uri="{BB962C8B-B14F-4D97-AF65-F5344CB8AC3E}">
        <p14:creationId xmlns:p14="http://schemas.microsoft.com/office/powerpoint/2010/main" val="23090537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latin typeface="Arial" pitchFamily="34" charset="0"/>
                <a:cs typeface="Arial" pitchFamily="34" charset="0"/>
              </a:rPr>
              <a:t>Một số biến chứng có thể gặp</a:t>
            </a:r>
            <a:endParaRPr lang="vi-VN">
              <a:latin typeface="Arial" pitchFamily="34" charset="0"/>
              <a:cs typeface="Arial" pitchFamily="34" charset="0"/>
            </a:endParaRPr>
          </a:p>
        </p:txBody>
      </p:sp>
      <p:sp>
        <p:nvSpPr>
          <p:cNvPr id="3" name="Content Placeholder 2"/>
          <p:cNvSpPr>
            <a:spLocks noGrp="1"/>
          </p:cNvSpPr>
          <p:nvPr>
            <p:ph idx="1"/>
          </p:nvPr>
        </p:nvSpPr>
        <p:spPr>
          <a:xfrm>
            <a:off x="1537856" y="1433945"/>
            <a:ext cx="10474036" cy="5278582"/>
          </a:xfrm>
        </p:spPr>
        <p:txBody>
          <a:bodyPr>
            <a:noAutofit/>
          </a:bodyPr>
          <a:lstStyle/>
          <a:p>
            <a:r>
              <a:rPr lang="vi-VN" sz="2800" dirty="0">
                <a:latin typeface="Arial" pitchFamily="34" charset="0"/>
                <a:cs typeface="Arial" pitchFamily="34" charset="0"/>
              </a:rPr>
              <a:t>1. Động kinh (bao gồm tình trạng động kinh khó chữa)</a:t>
            </a:r>
          </a:p>
          <a:p>
            <a:r>
              <a:rPr lang="vi-VN" sz="2800" dirty="0">
                <a:latin typeface="Arial" pitchFamily="34" charset="0"/>
                <a:cs typeface="Arial" pitchFamily="34" charset="0"/>
              </a:rPr>
              <a:t>2. Xuất huyết nội não (ICH): xảy ra ở 0,7-5% </a:t>
            </a:r>
            <a:r>
              <a:rPr lang="vi-VN" sz="2800" dirty="0" smtClean="0">
                <a:latin typeface="Arial" pitchFamily="34" charset="0"/>
                <a:cs typeface="Arial" pitchFamily="34" charset="0"/>
              </a:rPr>
              <a:t>. </a:t>
            </a:r>
            <a:r>
              <a:rPr lang="vi-VN" sz="2800" dirty="0">
                <a:latin typeface="Arial" pitchFamily="34" charset="0"/>
                <a:cs typeface="Arial" pitchFamily="34" charset="0"/>
              </a:rPr>
              <a:t>Rất nguy hiểm trong bối cảnh này: một phần ba số bệnh nhân tử vong và một phần ba bị tàn phế </a:t>
            </a:r>
            <a:r>
              <a:rPr lang="vi-VN" sz="2800" dirty="0" smtClean="0">
                <a:latin typeface="Arial" pitchFamily="34" charset="0"/>
                <a:cs typeface="Arial" pitchFamily="34" charset="0"/>
              </a:rPr>
              <a:t>nặng)</a:t>
            </a:r>
            <a:endParaRPr lang="vi-VN" sz="2800" dirty="0">
              <a:latin typeface="Arial" pitchFamily="34" charset="0"/>
              <a:cs typeface="Arial" pitchFamily="34" charset="0"/>
            </a:endParaRPr>
          </a:p>
          <a:p>
            <a:r>
              <a:rPr lang="vi-VN" sz="2800" dirty="0">
                <a:latin typeface="Arial" pitchFamily="34" charset="0"/>
                <a:cs typeface="Arial" pitchFamily="34" charset="0"/>
              </a:rPr>
              <a:t>3. </a:t>
            </a:r>
            <a:r>
              <a:rPr lang="vi-VN" sz="2800" dirty="0" smtClean="0">
                <a:latin typeface="Arial" pitchFamily="34" charset="0"/>
                <a:cs typeface="Arial" pitchFamily="34" charset="0"/>
              </a:rPr>
              <a:t>Không tiến triển hoặc tái phát</a:t>
            </a:r>
            <a:endParaRPr lang="vi-VN" sz="2800" dirty="0">
              <a:latin typeface="Arial" pitchFamily="34" charset="0"/>
              <a:cs typeface="Arial" pitchFamily="34" charset="0"/>
            </a:endParaRPr>
          </a:p>
          <a:p>
            <a:r>
              <a:rPr lang="vi-VN" sz="2800" dirty="0">
                <a:latin typeface="Arial" pitchFamily="34" charset="0"/>
                <a:cs typeface="Arial" pitchFamily="34" charset="0"/>
              </a:rPr>
              <a:t>4. </a:t>
            </a:r>
            <a:r>
              <a:rPr lang="vi-VN" sz="2800" dirty="0" smtClean="0">
                <a:latin typeface="Arial" pitchFamily="34" charset="0"/>
                <a:cs typeface="Arial" pitchFamily="34" charset="0"/>
              </a:rPr>
              <a:t>Khí nội sọ</a:t>
            </a:r>
            <a:endParaRPr lang="vi-VN" sz="2800" dirty="0">
              <a:latin typeface="Arial" pitchFamily="34" charset="0"/>
              <a:cs typeface="Arial" pitchFamily="34" charset="0"/>
            </a:endParaRPr>
          </a:p>
          <a:p>
            <a:r>
              <a:rPr lang="vi-VN" sz="2800" dirty="0">
                <a:latin typeface="Arial" pitchFamily="34" charset="0"/>
                <a:cs typeface="Arial" pitchFamily="34" charset="0"/>
              </a:rPr>
              <a:t>5. </a:t>
            </a:r>
            <a:r>
              <a:rPr lang="vi-VN" sz="2800" dirty="0" smtClean="0">
                <a:latin typeface="Arial" pitchFamily="34" charset="0"/>
                <a:cs typeface="Arial" pitchFamily="34" charset="0"/>
              </a:rPr>
              <a:t>viêm mủ dưới màng cứng</a:t>
            </a:r>
            <a:endParaRPr lang="vi-VN" sz="2800" dirty="0">
              <a:latin typeface="Arial" pitchFamily="34" charset="0"/>
              <a:cs typeface="Arial" pitchFamily="34" charset="0"/>
            </a:endParaRPr>
          </a:p>
          <a:p>
            <a:pPr marL="0" indent="0">
              <a:buNone/>
            </a:pPr>
            <a:r>
              <a:rPr lang="vi-VN" sz="2800" dirty="0" smtClean="0">
                <a:latin typeface="Arial" pitchFamily="34" charset="0"/>
                <a:cs typeface="Arial" pitchFamily="34" charset="0"/>
              </a:rPr>
              <a:t>Tỷ lệ biến chứng CSDH </a:t>
            </a:r>
            <a:r>
              <a:rPr lang="vi-VN" sz="2800" dirty="0">
                <a:latin typeface="Arial" pitchFamily="34" charset="0"/>
                <a:cs typeface="Arial" pitchFamily="34" charset="0"/>
              </a:rPr>
              <a:t>là 0-8% </a:t>
            </a:r>
            <a:r>
              <a:rPr lang="vi-VN" sz="2800" dirty="0" smtClean="0">
                <a:latin typeface="Arial" pitchFamily="34" charset="0"/>
                <a:cs typeface="Arial" pitchFamily="34" charset="0"/>
              </a:rPr>
              <a:t>.</a:t>
            </a:r>
            <a:endParaRPr lang="vi-VN" sz="2800" dirty="0">
              <a:latin typeface="Arial" pitchFamily="34" charset="0"/>
              <a:cs typeface="Arial" pitchFamily="34" charset="0"/>
            </a:endParaRPr>
          </a:p>
        </p:txBody>
      </p:sp>
    </p:spTree>
    <p:extLst>
      <p:ext uri="{BB962C8B-B14F-4D97-AF65-F5344CB8AC3E}">
        <p14:creationId xmlns:p14="http://schemas.microsoft.com/office/powerpoint/2010/main" val="24048886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itchFamily="34" charset="0"/>
                <a:cs typeface="Arial" pitchFamily="34" charset="0"/>
              </a:rPr>
              <a:t>TÓM TẮT</a:t>
            </a:r>
            <a:endParaRPr lang="en-US" b="1" dirty="0">
              <a:latin typeface="Arial" pitchFamily="34" charset="0"/>
              <a:cs typeface="Arial" pitchFamily="34"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273" t="22545" r="24591" b="10060"/>
          <a:stretch/>
        </p:blipFill>
        <p:spPr bwMode="auto">
          <a:xfrm>
            <a:off x="2784765" y="1392382"/>
            <a:ext cx="6899563" cy="511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7884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II. BỆNH SỬ</a:t>
            </a:r>
            <a:endParaRPr lang="en-US" dirty="0">
              <a:latin typeface="Arial" pitchFamily="34" charset="0"/>
              <a:cs typeface="Arial" pitchFamily="34" charset="0"/>
            </a:endParaRPr>
          </a:p>
        </p:txBody>
      </p:sp>
      <p:sp>
        <p:nvSpPr>
          <p:cNvPr id="3" name="Content Placeholder 2"/>
          <p:cNvSpPr>
            <a:spLocks noGrp="1"/>
          </p:cNvSpPr>
          <p:nvPr>
            <p:ph idx="1"/>
          </p:nvPr>
        </p:nvSpPr>
        <p:spPr>
          <a:xfrm>
            <a:off x="1460164" y="1472208"/>
            <a:ext cx="10177653" cy="5094847"/>
          </a:xfrm>
        </p:spPr>
        <p:txBody>
          <a:bodyPr>
            <a:normAutofit fontScale="77500" lnSpcReduction="20000"/>
          </a:bodyPr>
          <a:lstStyle/>
          <a:p>
            <a:pPr algn="just"/>
            <a:r>
              <a:rPr lang="en-US" sz="3200" dirty="0" smtClean="0">
                <a:solidFill>
                  <a:schemeClr val="tx1"/>
                </a:solidFill>
                <a:latin typeface="Arial" pitchFamily="34" charset="0"/>
                <a:cs typeface="Arial" pitchFamily="34" charset="0"/>
              </a:rPr>
              <a:t>1: </a:t>
            </a:r>
            <a:r>
              <a:rPr lang="en-US" sz="3200" dirty="0" err="1" smtClean="0">
                <a:solidFill>
                  <a:schemeClr val="tx1"/>
                </a:solidFill>
                <a:latin typeface="Arial" pitchFamily="34" charset="0"/>
                <a:cs typeface="Arial" pitchFamily="34" charset="0"/>
              </a:rPr>
              <a:t>Lí</a:t>
            </a:r>
            <a:r>
              <a:rPr lang="en-US" sz="3200" dirty="0" smtClean="0">
                <a:solidFill>
                  <a:schemeClr val="tx1"/>
                </a:solidFill>
                <a:latin typeface="Arial" pitchFamily="34" charset="0"/>
                <a:cs typeface="Arial" pitchFamily="34" charset="0"/>
              </a:rPr>
              <a:t> do </a:t>
            </a:r>
            <a:r>
              <a:rPr lang="en-US" sz="3200" dirty="0" err="1" smtClean="0">
                <a:solidFill>
                  <a:schemeClr val="tx1"/>
                </a:solidFill>
                <a:latin typeface="Arial" pitchFamily="34" charset="0"/>
                <a:cs typeface="Arial" pitchFamily="34" charset="0"/>
              </a:rPr>
              <a:t>vào</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viện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Té</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ngã</a:t>
            </a:r>
            <a:endParaRPr lang="en-US" sz="3200" dirty="0" smtClean="0">
              <a:solidFill>
                <a:schemeClr val="tx1"/>
              </a:solidFill>
              <a:latin typeface="Arial" pitchFamily="34" charset="0"/>
              <a:cs typeface="Arial" pitchFamily="34" charset="0"/>
            </a:endParaRPr>
          </a:p>
          <a:p>
            <a:pPr algn="just"/>
            <a:r>
              <a:rPr lang="en-US" sz="3200" dirty="0" smtClean="0">
                <a:solidFill>
                  <a:schemeClr val="tx1"/>
                </a:solidFill>
                <a:latin typeface="Arial" pitchFamily="34" charset="0"/>
                <a:cs typeface="Arial" pitchFamily="34" charset="0"/>
              </a:rPr>
              <a:t>2:  </a:t>
            </a:r>
            <a:r>
              <a:rPr lang="en-US" sz="3200" dirty="0" err="1" smtClean="0">
                <a:solidFill>
                  <a:schemeClr val="tx1"/>
                </a:solidFill>
                <a:latin typeface="Arial" pitchFamily="34" charset="0"/>
                <a:cs typeface="Arial" pitchFamily="34" charset="0"/>
              </a:rPr>
              <a:t>Quá</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trình</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bệnh</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lý</a:t>
            </a:r>
            <a:r>
              <a:rPr lang="en-US" sz="3200" dirty="0" smtClean="0">
                <a:solidFill>
                  <a:schemeClr val="tx1"/>
                </a:solidFill>
                <a:latin typeface="Arial" pitchFamily="34" charset="0"/>
                <a:cs typeface="Arial" pitchFamily="34" charset="0"/>
              </a:rPr>
              <a:t>:</a:t>
            </a:r>
          </a:p>
          <a:p>
            <a:pPr marL="0" indent="0" algn="just">
              <a:buNone/>
            </a:pP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Chiều</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trước</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ngày</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vào</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viện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bệnh</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nhân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bị</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trợt</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ngã</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trên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sàn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nhà</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đầu</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bị</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đập</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trên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nền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bệnh</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nhân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vẫn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còn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tỉnh</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táo</a:t>
            </a:r>
            <a:r>
              <a:rPr lang="en-US" sz="3200" dirty="0" smtClean="0">
                <a:solidFill>
                  <a:schemeClr val="tx1"/>
                </a:solidFill>
                <a:latin typeface="Arial" pitchFamily="34" charset="0"/>
                <a:cs typeface="Arial" pitchFamily="34" charset="0"/>
              </a:rPr>
              <a:t>, </a:t>
            </a:r>
            <a:r>
              <a:rPr lang="en-US" sz="3200" dirty="0" err="1">
                <a:solidFill>
                  <a:schemeClr val="tx1"/>
                </a:solidFill>
                <a:latin typeface="Arial" pitchFamily="34" charset="0"/>
                <a:cs typeface="Arial" pitchFamily="34" charset="0"/>
              </a:rPr>
              <a:t>đau</a:t>
            </a:r>
            <a:r>
              <a:rPr lang="en-US" sz="3200" dirty="0">
                <a:solidFill>
                  <a:schemeClr val="tx1"/>
                </a:solidFill>
                <a:latin typeface="Arial" pitchFamily="34" charset="0"/>
                <a:cs typeface="Arial" pitchFamily="34" charset="0"/>
              </a:rPr>
              <a:t> </a:t>
            </a:r>
            <a:r>
              <a:rPr lang="en-US" sz="3200" dirty="0" err="1">
                <a:solidFill>
                  <a:schemeClr val="tx1"/>
                </a:solidFill>
                <a:latin typeface="Arial" pitchFamily="34" charset="0"/>
                <a:cs typeface="Arial" pitchFamily="34" charset="0"/>
              </a:rPr>
              <a:t>nhẹ</a:t>
            </a:r>
            <a:r>
              <a:rPr lang="en-US" sz="3200" dirty="0">
                <a:solidFill>
                  <a:schemeClr val="tx1"/>
                </a:solidFill>
                <a:latin typeface="Arial" pitchFamily="34" charset="0"/>
                <a:cs typeface="Arial" pitchFamily="34" charset="0"/>
              </a:rPr>
              <a:t> ở </a:t>
            </a:r>
            <a:r>
              <a:rPr lang="en-US" sz="3200" dirty="0" err="1">
                <a:solidFill>
                  <a:schemeClr val="tx1"/>
                </a:solidFill>
                <a:latin typeface="Arial" pitchFamily="34" charset="0"/>
                <a:cs typeface="Arial" pitchFamily="34" charset="0"/>
              </a:rPr>
              <a:t>gối</a:t>
            </a:r>
            <a:r>
              <a:rPr lang="en-US" sz="3200" dirty="0">
                <a:solidFill>
                  <a:schemeClr val="tx1"/>
                </a:solidFill>
                <a:latin typeface="Arial" pitchFamily="34" charset="0"/>
                <a:cs typeface="Arial" pitchFamily="34" charset="0"/>
              </a:rPr>
              <a:t> </a:t>
            </a:r>
            <a:r>
              <a:rPr lang="en-US" sz="3200" dirty="0" err="1">
                <a:solidFill>
                  <a:schemeClr val="tx1"/>
                </a:solidFill>
                <a:latin typeface="Arial" pitchFamily="34" charset="0"/>
                <a:cs typeface="Arial" pitchFamily="34" charset="0"/>
              </a:rPr>
              <a:t>trái</a:t>
            </a:r>
            <a:r>
              <a:rPr lang="en-US" sz="3200" dirty="0">
                <a:solidFill>
                  <a:schemeClr val="tx1"/>
                </a:solidFill>
                <a:latin typeface="Arial" pitchFamily="34" charset="0"/>
                <a:cs typeface="Arial" pitchFamily="34" charset="0"/>
              </a:rPr>
              <a:t>, </a:t>
            </a:r>
            <a:r>
              <a:rPr lang="en-US" sz="3200" dirty="0" err="1">
                <a:solidFill>
                  <a:schemeClr val="tx1"/>
                </a:solidFill>
                <a:latin typeface="Arial" pitchFamily="34" charset="0"/>
                <a:cs typeface="Arial" pitchFamily="34" charset="0"/>
              </a:rPr>
              <a:t>vận</a:t>
            </a:r>
            <a:r>
              <a:rPr lang="en-US" sz="3200" dirty="0">
                <a:solidFill>
                  <a:schemeClr val="tx1"/>
                </a:solidFill>
                <a:latin typeface="Arial" pitchFamily="34" charset="0"/>
                <a:cs typeface="Arial" pitchFamily="34" charset="0"/>
              </a:rPr>
              <a:t> </a:t>
            </a:r>
            <a:r>
              <a:rPr lang="en-US" sz="3200" dirty="0" err="1">
                <a:solidFill>
                  <a:schemeClr val="tx1"/>
                </a:solidFill>
                <a:latin typeface="Arial" pitchFamily="34" charset="0"/>
                <a:cs typeface="Arial" pitchFamily="34" charset="0"/>
              </a:rPr>
              <a:t>động</a:t>
            </a:r>
            <a:r>
              <a:rPr lang="en-US" sz="3200" dirty="0">
                <a:solidFill>
                  <a:schemeClr val="tx1"/>
                </a:solidFill>
                <a:latin typeface="Arial" pitchFamily="34" charset="0"/>
                <a:cs typeface="Arial" pitchFamily="34" charset="0"/>
              </a:rPr>
              <a:t> </a:t>
            </a:r>
            <a:r>
              <a:rPr lang="en-US" sz="3200" dirty="0" err="1">
                <a:solidFill>
                  <a:schemeClr val="tx1"/>
                </a:solidFill>
                <a:latin typeface="Arial" pitchFamily="34" charset="0"/>
                <a:cs typeface="Arial" pitchFamily="34" charset="0"/>
              </a:rPr>
              <a:t>đi</a:t>
            </a:r>
            <a:r>
              <a:rPr lang="en-US" sz="3200" dirty="0">
                <a:solidFill>
                  <a:schemeClr val="tx1"/>
                </a:solidFill>
                <a:latin typeface="Arial" pitchFamily="34" charset="0"/>
                <a:cs typeface="Arial" pitchFamily="34" charset="0"/>
              </a:rPr>
              <a:t> </a:t>
            </a:r>
            <a:r>
              <a:rPr lang="en-US" sz="3200" dirty="0" err="1">
                <a:solidFill>
                  <a:schemeClr val="tx1"/>
                </a:solidFill>
                <a:latin typeface="Arial" pitchFamily="34" charset="0"/>
                <a:cs typeface="Arial" pitchFamily="34" charset="0"/>
              </a:rPr>
              <a:t>lại</a:t>
            </a:r>
            <a:r>
              <a:rPr lang="en-US" sz="3200" dirty="0">
                <a:solidFill>
                  <a:schemeClr val="tx1"/>
                </a:solidFill>
                <a:latin typeface="Arial" pitchFamily="34" charset="0"/>
                <a:cs typeface="Arial" pitchFamily="34" charset="0"/>
              </a:rPr>
              <a:t> </a:t>
            </a:r>
            <a:r>
              <a:rPr lang="en-US" sz="3200" dirty="0" err="1">
                <a:solidFill>
                  <a:schemeClr val="tx1"/>
                </a:solidFill>
                <a:latin typeface="Arial" pitchFamily="34" charset="0"/>
                <a:cs typeface="Arial" pitchFamily="34" charset="0"/>
              </a:rPr>
              <a:t>bình</a:t>
            </a:r>
            <a:r>
              <a:rPr lang="en-US" sz="3200" dirty="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thường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cạnh</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khóe</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mắt</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trái</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có</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vết</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sưng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bầm</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nhỏ</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không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đau</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kích</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thước</a:t>
            </a:r>
            <a:r>
              <a:rPr lang="en-US" sz="3200" dirty="0" smtClean="0">
                <a:solidFill>
                  <a:schemeClr val="tx1"/>
                </a:solidFill>
                <a:latin typeface="Arial" pitchFamily="34" charset="0"/>
                <a:cs typeface="Arial" pitchFamily="34" charset="0"/>
              </a:rPr>
              <a:t> &lt; 1 cm, </a:t>
            </a:r>
            <a:r>
              <a:rPr lang="en-US" sz="3200" dirty="0" err="1">
                <a:solidFill>
                  <a:schemeClr val="tx1"/>
                </a:solidFill>
                <a:latin typeface="Arial" pitchFamily="34" charset="0"/>
                <a:cs typeface="Arial" pitchFamily="34" charset="0"/>
              </a:rPr>
              <a:t>có</a:t>
            </a:r>
            <a:r>
              <a:rPr lang="en-US" sz="3200" dirty="0">
                <a:solidFill>
                  <a:schemeClr val="tx1"/>
                </a:solidFill>
                <a:latin typeface="Arial" pitchFamily="34" charset="0"/>
                <a:cs typeface="Arial" pitchFamily="34" charset="0"/>
              </a:rPr>
              <a:t> 1 </a:t>
            </a:r>
            <a:r>
              <a:rPr lang="en-US" sz="3200" dirty="0" err="1">
                <a:solidFill>
                  <a:schemeClr val="tx1"/>
                </a:solidFill>
                <a:latin typeface="Arial" pitchFamily="34" charset="0"/>
                <a:cs typeface="Arial" pitchFamily="34" charset="0"/>
              </a:rPr>
              <a:t>vết</a:t>
            </a:r>
            <a:r>
              <a:rPr lang="en-US" sz="3200" dirty="0">
                <a:solidFill>
                  <a:schemeClr val="tx1"/>
                </a:solidFill>
                <a:latin typeface="Arial" pitchFamily="34" charset="0"/>
                <a:cs typeface="Arial" pitchFamily="34" charset="0"/>
              </a:rPr>
              <a:t> </a:t>
            </a:r>
            <a:r>
              <a:rPr lang="en-US" sz="3200" dirty="0" err="1">
                <a:solidFill>
                  <a:schemeClr val="tx1"/>
                </a:solidFill>
                <a:latin typeface="Arial" pitchFamily="34" charset="0"/>
                <a:cs typeface="Arial" pitchFamily="34" charset="0"/>
              </a:rPr>
              <a:t>trầy</a:t>
            </a:r>
            <a:r>
              <a:rPr lang="en-US" sz="3200" dirty="0">
                <a:solidFill>
                  <a:schemeClr val="tx1"/>
                </a:solidFill>
                <a:latin typeface="Arial" pitchFamily="34" charset="0"/>
                <a:cs typeface="Arial" pitchFamily="34" charset="0"/>
              </a:rPr>
              <a:t> </a:t>
            </a:r>
            <a:r>
              <a:rPr lang="en-US" sz="3200" dirty="0" err="1">
                <a:solidFill>
                  <a:schemeClr val="tx1"/>
                </a:solidFill>
                <a:latin typeface="Arial" pitchFamily="34" charset="0"/>
                <a:cs typeface="Arial" pitchFamily="34" charset="0"/>
              </a:rPr>
              <a:t>xước</a:t>
            </a:r>
            <a:r>
              <a:rPr lang="en-US" sz="3200" dirty="0">
                <a:solidFill>
                  <a:schemeClr val="tx1"/>
                </a:solidFill>
                <a:latin typeface="Arial" pitchFamily="34" charset="0"/>
                <a:cs typeface="Arial" pitchFamily="34" charset="0"/>
              </a:rPr>
              <a:t> # 2cm </a:t>
            </a:r>
            <a:r>
              <a:rPr lang="en-US" sz="3200" dirty="0" err="1">
                <a:solidFill>
                  <a:schemeClr val="tx1"/>
                </a:solidFill>
                <a:latin typeface="Arial" pitchFamily="34" charset="0"/>
                <a:cs typeface="Arial" pitchFamily="34" charset="0"/>
              </a:rPr>
              <a:t>cạnh</a:t>
            </a:r>
            <a:r>
              <a:rPr lang="en-US" sz="3200" dirty="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ngoài</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lông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mày</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trái</a:t>
            </a:r>
            <a:r>
              <a:rPr lang="en-US" sz="3200" dirty="0">
                <a:solidFill>
                  <a:schemeClr val="tx1"/>
                </a:solidFill>
                <a:latin typeface="Arial" pitchFamily="34" charset="0"/>
                <a:cs typeface="Arial" pitchFamily="34" charset="0"/>
              </a:rPr>
              <a:t>, # 1cm </a:t>
            </a:r>
            <a:r>
              <a:rPr lang="en-US" sz="3200" dirty="0" smtClean="0">
                <a:solidFill>
                  <a:schemeClr val="tx1"/>
                </a:solidFill>
                <a:latin typeface="Arial" pitchFamily="34" charset="0"/>
                <a:cs typeface="Arial" pitchFamily="34" charset="0"/>
              </a:rPr>
              <a:t>ở </a:t>
            </a:r>
            <a:r>
              <a:rPr lang="en-US" sz="3200" dirty="0" err="1" smtClean="0">
                <a:solidFill>
                  <a:schemeClr val="tx1"/>
                </a:solidFill>
                <a:latin typeface="Arial" pitchFamily="34" charset="0"/>
                <a:cs typeface="Arial" pitchFamily="34" charset="0"/>
              </a:rPr>
              <a:t>má</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trái</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không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sốt</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không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đau</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đầu</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không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nôn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không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buồn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nôn</a:t>
            </a:r>
            <a:r>
              <a:rPr lang="en-US" sz="3200" dirty="0">
                <a:solidFill>
                  <a:schemeClr val="tx1"/>
                </a:solidFill>
                <a:latin typeface="Arial" pitchFamily="34" charset="0"/>
                <a:cs typeface="Arial" pitchFamily="34" charset="0"/>
              </a:rPr>
              <a:t>.</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Sáng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ngày</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vào</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viện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bệnh</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nhân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đau</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đầu</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đau</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nhiều</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vùng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chẩm</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vết</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bầm</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quanh</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mắt</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trái</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lan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rộng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kích</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thước</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tăng</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lên</a:t>
            </a:r>
            <a:r>
              <a:rPr lang="en-US" sz="3200" dirty="0" smtClean="0">
                <a:solidFill>
                  <a:schemeClr val="tx1"/>
                </a:solidFill>
                <a:latin typeface="Arial" pitchFamily="34" charset="0"/>
                <a:cs typeface="Arial" pitchFamily="34" charset="0"/>
              </a:rPr>
              <a:t> 3x3cm </a:t>
            </a:r>
            <a:r>
              <a:rPr lang="en-US" sz="3200" dirty="0" err="1" smtClean="0">
                <a:solidFill>
                  <a:schemeClr val="tx1"/>
                </a:solidFill>
                <a:latin typeface="Arial" pitchFamily="34" charset="0"/>
                <a:cs typeface="Arial" pitchFamily="34" charset="0"/>
              </a:rPr>
              <a:t>nên</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được</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người</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nhà</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đưa</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vào</a:t>
            </a:r>
            <a:r>
              <a:rPr lang="en-US" sz="3200" dirty="0" smtClean="0">
                <a:solidFill>
                  <a:schemeClr val="tx1"/>
                </a:solidFill>
                <a:latin typeface="Arial" pitchFamily="34" charset="0"/>
                <a:cs typeface="Arial" pitchFamily="34" charset="0"/>
              </a:rPr>
              <a:t> </a:t>
            </a:r>
            <a:r>
              <a:rPr lang="en-US" sz="3200" dirty="0" err="1" smtClean="0">
                <a:solidFill>
                  <a:schemeClr val="tx1"/>
                </a:solidFill>
                <a:latin typeface="Arial" pitchFamily="34" charset="0"/>
                <a:cs typeface="Arial" pitchFamily="34" charset="0"/>
              </a:rPr>
              <a:t>viện</a:t>
            </a:r>
            <a:r>
              <a:rPr lang="en-US" sz="3200" dirty="0" smtClean="0">
                <a:solidFill>
                  <a:schemeClr val="tx1"/>
                </a:solidFill>
                <a:latin typeface="Arial" pitchFamily="34" charset="0"/>
                <a:cs typeface="Arial" pitchFamily="34" charset="0"/>
              </a:rPr>
              <a:t>.</a:t>
            </a:r>
          </a:p>
        </p:txBody>
      </p:sp>
    </p:spTree>
    <p:extLst>
      <p:ext uri="{BB962C8B-B14F-4D97-AF65-F5344CB8AC3E}">
        <p14:creationId xmlns:p14="http://schemas.microsoft.com/office/powerpoint/2010/main" val="3508559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latin typeface="Arial" pitchFamily="34" charset="0"/>
                <a:cs typeface="Arial" pitchFamily="34" charset="0"/>
              </a:rPr>
              <a:t>Thăm</a:t>
            </a:r>
            <a:r>
              <a:rPr lang="en-US" sz="4000" dirty="0" smtClean="0">
                <a:latin typeface="Arial" pitchFamily="34" charset="0"/>
                <a:cs typeface="Arial" pitchFamily="34" charset="0"/>
              </a:rPr>
              <a:t> </a:t>
            </a:r>
            <a:r>
              <a:rPr lang="en-US" sz="4000" dirty="0" err="1" smtClean="0">
                <a:latin typeface="Arial" pitchFamily="34" charset="0"/>
                <a:cs typeface="Arial" pitchFamily="34" charset="0"/>
              </a:rPr>
              <a:t>khám</a:t>
            </a:r>
            <a:r>
              <a:rPr lang="en-US" sz="4000" dirty="0" smtClean="0">
                <a:latin typeface="Arial" pitchFamily="34" charset="0"/>
                <a:cs typeface="Arial" pitchFamily="34" charset="0"/>
              </a:rPr>
              <a:t> </a:t>
            </a:r>
            <a:r>
              <a:rPr lang="en-US" sz="4000" err="1" smtClean="0">
                <a:latin typeface="Arial" pitchFamily="34" charset="0"/>
                <a:cs typeface="Arial" pitchFamily="34" charset="0"/>
              </a:rPr>
              <a:t>lúc</a:t>
            </a:r>
            <a:r>
              <a:rPr lang="en-US" sz="4000" smtClean="0">
                <a:latin typeface="Arial" pitchFamily="34" charset="0"/>
                <a:cs typeface="Arial" pitchFamily="34" charset="0"/>
              </a:rPr>
              <a:t> vào viện:</a:t>
            </a:r>
            <a:endParaRPr lang="en-US" sz="4000" dirty="0">
              <a:latin typeface="Arial" pitchFamily="34" charset="0"/>
              <a:cs typeface="Arial" pitchFamily="34" charset="0"/>
            </a:endParaRPr>
          </a:p>
        </p:txBody>
      </p:sp>
      <p:sp>
        <p:nvSpPr>
          <p:cNvPr id="3" name="Content Placeholder 2"/>
          <p:cNvSpPr>
            <a:spLocks noGrp="1"/>
          </p:cNvSpPr>
          <p:nvPr>
            <p:ph idx="1"/>
          </p:nvPr>
        </p:nvSpPr>
        <p:spPr>
          <a:xfrm>
            <a:off x="1101437" y="1435693"/>
            <a:ext cx="10702636" cy="4142243"/>
          </a:xfrm>
        </p:spPr>
        <p:txBody>
          <a:bodyPr>
            <a:noAutofit/>
          </a:bodyPr>
          <a:lstStyle/>
          <a:p>
            <a:r>
              <a:rPr lang="en-US" sz="2000" dirty="0" err="1" smtClean="0">
                <a:solidFill>
                  <a:schemeClr val="tx1"/>
                </a:solidFill>
                <a:latin typeface="Arial" pitchFamily="34" charset="0"/>
                <a:cs typeface="Arial" pitchFamily="34" charset="0"/>
              </a:rPr>
              <a:t>Mạch</a:t>
            </a:r>
            <a:r>
              <a:rPr lang="en-US" sz="2000" dirty="0" smtClean="0">
                <a:solidFill>
                  <a:schemeClr val="tx1"/>
                </a:solidFill>
                <a:latin typeface="Arial" pitchFamily="34" charset="0"/>
                <a:cs typeface="Arial" pitchFamily="34" charset="0"/>
              </a:rPr>
              <a:t>: 80 </a:t>
            </a:r>
            <a:r>
              <a:rPr lang="en-US" sz="2000" dirty="0" err="1" smtClean="0">
                <a:solidFill>
                  <a:schemeClr val="tx1"/>
                </a:solidFill>
                <a:latin typeface="Arial" pitchFamily="34" charset="0"/>
                <a:cs typeface="Arial" pitchFamily="34" charset="0"/>
              </a:rPr>
              <a:t>lần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phút</a:t>
            </a:r>
            <a:r>
              <a:rPr lang="en-US" sz="2000" dirty="0">
                <a:solidFill>
                  <a:schemeClr val="tx1"/>
                </a:solidFill>
                <a:latin typeface="Arial" pitchFamily="34" charset="0"/>
                <a:cs typeface="Arial" pitchFamily="34" charset="0"/>
              </a:rPr>
              <a:t>	</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Nhiệt</a:t>
            </a:r>
            <a:r>
              <a:rPr lang="en-US" sz="2000" dirty="0" smtClean="0">
                <a:solidFill>
                  <a:schemeClr val="tx1"/>
                </a:solidFill>
                <a:latin typeface="Arial" pitchFamily="34" charset="0"/>
                <a:cs typeface="Arial" pitchFamily="34" charset="0"/>
              </a:rPr>
              <a:t>: 37</a:t>
            </a:r>
            <a:r>
              <a:rPr lang="en-US" sz="2000" baseline="30000" dirty="0" smtClean="0">
                <a:solidFill>
                  <a:schemeClr val="tx1"/>
                </a:solidFill>
                <a:latin typeface="Arial" pitchFamily="34" charset="0"/>
                <a:cs typeface="Arial" pitchFamily="34" charset="0"/>
              </a:rPr>
              <a:t>0 </a:t>
            </a:r>
            <a:r>
              <a:rPr lang="en-US" sz="2000" dirty="0" smtClean="0">
                <a:solidFill>
                  <a:schemeClr val="tx1"/>
                </a:solidFill>
                <a:latin typeface="Arial" pitchFamily="34" charset="0"/>
                <a:cs typeface="Arial" pitchFamily="34" charset="0"/>
              </a:rPr>
              <a:t>C			HA: 155/90 mmHg</a:t>
            </a:r>
          </a:p>
          <a:p>
            <a:r>
              <a:rPr lang="en-US" sz="2000" dirty="0" err="1" smtClean="0">
                <a:solidFill>
                  <a:schemeClr val="tx1"/>
                </a:solidFill>
                <a:latin typeface="Arial" pitchFamily="34" charset="0"/>
                <a:cs typeface="Arial" pitchFamily="34" charset="0"/>
              </a:rPr>
              <a:t>Bệnh</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tỉnh</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tiếp</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xúc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chậm</a:t>
            </a:r>
            <a:r>
              <a:rPr lang="en-US" sz="2000" dirty="0" smtClean="0">
                <a:solidFill>
                  <a:schemeClr val="tx1"/>
                </a:solidFill>
                <a:latin typeface="Arial" pitchFamily="34" charset="0"/>
                <a:cs typeface="Arial" pitchFamily="34" charset="0"/>
              </a:rPr>
              <a:t>, Glasgow 15 </a:t>
            </a:r>
            <a:r>
              <a:rPr lang="en-US" sz="2000" dirty="0" err="1" smtClean="0">
                <a:solidFill>
                  <a:schemeClr val="tx1"/>
                </a:solidFill>
                <a:latin typeface="Arial" pitchFamily="34" charset="0"/>
                <a:cs typeface="Arial" pitchFamily="34" charset="0"/>
              </a:rPr>
              <a:t>điểm</a:t>
            </a:r>
            <a:r>
              <a:rPr lang="en-US" sz="2000" dirty="0" smtClean="0">
                <a:solidFill>
                  <a:schemeClr val="tx1"/>
                </a:solidFill>
                <a:latin typeface="Arial" pitchFamily="34" charset="0"/>
                <a:cs typeface="Arial" pitchFamily="34" charset="0"/>
              </a:rPr>
              <a:t> </a:t>
            </a:r>
          </a:p>
          <a:p>
            <a:r>
              <a:rPr lang="en-US" sz="2000" dirty="0" smtClean="0">
                <a:solidFill>
                  <a:schemeClr val="tx1"/>
                </a:solidFill>
                <a:latin typeface="Arial" pitchFamily="34" charset="0"/>
                <a:cs typeface="Arial" pitchFamily="34" charset="0"/>
              </a:rPr>
              <a:t>Da </a:t>
            </a:r>
            <a:r>
              <a:rPr lang="en-US" sz="2000" dirty="0" err="1" smtClean="0">
                <a:solidFill>
                  <a:schemeClr val="tx1"/>
                </a:solidFill>
                <a:latin typeface="Arial" pitchFamily="34" charset="0"/>
                <a:cs typeface="Arial" pitchFamily="34" charset="0"/>
              </a:rPr>
              <a:t>niêm</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mạc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nhạt</a:t>
            </a:r>
            <a:r>
              <a:rPr lang="en-US" sz="2000" dirty="0" smtClean="0">
                <a:solidFill>
                  <a:schemeClr val="tx1"/>
                </a:solidFill>
                <a:latin typeface="Arial" pitchFamily="34" charset="0"/>
                <a:cs typeface="Arial" pitchFamily="34" charset="0"/>
              </a:rPr>
              <a:t>.</a:t>
            </a:r>
          </a:p>
          <a:p>
            <a:r>
              <a:rPr lang="en-US" sz="2000" dirty="0" err="1" smtClean="0">
                <a:solidFill>
                  <a:schemeClr val="tx1"/>
                </a:solidFill>
                <a:latin typeface="Arial" pitchFamily="34" charset="0"/>
                <a:cs typeface="Arial" pitchFamily="34" charset="0"/>
              </a:rPr>
              <a:t>Đau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đầu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đau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nhiều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hơn</a:t>
            </a:r>
            <a:r>
              <a:rPr lang="en-US" sz="2000" dirty="0" smtClean="0">
                <a:solidFill>
                  <a:schemeClr val="tx1"/>
                </a:solidFill>
                <a:latin typeface="Arial" pitchFamily="34" charset="0"/>
                <a:cs typeface="Arial" pitchFamily="34" charset="0"/>
              </a:rPr>
              <a:t> ở </a:t>
            </a:r>
            <a:r>
              <a:rPr lang="en-US" sz="2000" dirty="0" err="1" smtClean="0">
                <a:solidFill>
                  <a:schemeClr val="tx1"/>
                </a:solidFill>
                <a:latin typeface="Arial" pitchFamily="34" charset="0"/>
                <a:cs typeface="Arial" pitchFamily="34" charset="0"/>
              </a:rPr>
              <a:t>vùng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chẩm</a:t>
            </a:r>
            <a:endParaRPr lang="en-US" sz="2000" dirty="0" smtClean="0">
              <a:solidFill>
                <a:schemeClr val="tx1"/>
              </a:solidFill>
              <a:latin typeface="Arial" pitchFamily="34" charset="0"/>
              <a:cs typeface="Arial" pitchFamily="34" charset="0"/>
            </a:endParaRPr>
          </a:p>
          <a:p>
            <a:r>
              <a:rPr lang="en-US" sz="2000" dirty="0" err="1" smtClean="0">
                <a:solidFill>
                  <a:schemeClr val="tx1"/>
                </a:solidFill>
                <a:latin typeface="Arial" pitchFamily="34" charset="0"/>
                <a:cs typeface="Arial" pitchFamily="34" charset="0"/>
              </a:rPr>
              <a:t>Không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nôn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không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buồn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nôn</a:t>
            </a:r>
            <a:r>
              <a:rPr lang="en-US" sz="2000" dirty="0" smtClean="0">
                <a:solidFill>
                  <a:schemeClr val="tx1"/>
                </a:solidFill>
                <a:latin typeface="Arial" pitchFamily="34" charset="0"/>
                <a:cs typeface="Arial" pitchFamily="34" charset="0"/>
              </a:rPr>
              <a:t>.</a:t>
            </a:r>
          </a:p>
          <a:p>
            <a:r>
              <a:rPr lang="en-US" sz="2000" dirty="0" err="1" smtClean="0">
                <a:solidFill>
                  <a:schemeClr val="tx1"/>
                </a:solidFill>
                <a:latin typeface="Arial" pitchFamily="34" charset="0"/>
                <a:cs typeface="Arial" pitchFamily="34" charset="0"/>
              </a:rPr>
              <a:t>Yếu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kín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đáo</a:t>
            </a:r>
            <a:r>
              <a:rPr lang="en-US" sz="2000" dirty="0" smtClean="0">
                <a:solidFill>
                  <a:schemeClr val="tx1"/>
                </a:solidFill>
                <a:latin typeface="Arial" pitchFamily="34" charset="0"/>
                <a:cs typeface="Arial" pitchFamily="34" charset="0"/>
              </a:rPr>
              <a:t> ở </a:t>
            </a:r>
            <a:r>
              <a:rPr lang="en-US" sz="2000" dirty="0" err="1" smtClean="0">
                <a:solidFill>
                  <a:schemeClr val="tx1"/>
                </a:solidFill>
                <a:latin typeface="Arial" pitchFamily="34" charset="0"/>
                <a:cs typeface="Arial" pitchFamily="34" charset="0"/>
              </a:rPr>
              <a:t>đầu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xa</a:t>
            </a:r>
            <a:r>
              <a:rPr lang="en-US" sz="2000" dirty="0" smtClean="0">
                <a:solidFill>
                  <a:schemeClr val="tx1"/>
                </a:solidFill>
                <a:latin typeface="Arial" pitchFamily="34" charset="0"/>
                <a:cs typeface="Arial" pitchFamily="34" charset="0"/>
              </a:rPr>
              <a:t> chi </a:t>
            </a:r>
            <a:r>
              <a:rPr lang="en-US" sz="2000" dirty="0" err="1" smtClean="0">
                <a:solidFill>
                  <a:schemeClr val="tx1"/>
                </a:solidFill>
                <a:latin typeface="Arial" pitchFamily="34" charset="0"/>
                <a:cs typeface="Arial" pitchFamily="34" charset="0"/>
              </a:rPr>
              <a:t>bên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trái</a:t>
            </a:r>
            <a:endParaRPr lang="en-US" sz="2000" dirty="0" smtClean="0">
              <a:solidFill>
                <a:schemeClr val="tx1"/>
              </a:solidFill>
              <a:latin typeface="Arial" pitchFamily="34" charset="0"/>
              <a:cs typeface="Arial" pitchFamily="34" charset="0"/>
            </a:endParaRPr>
          </a:p>
          <a:p>
            <a:r>
              <a:rPr lang="en-US" sz="2000" dirty="0" err="1" smtClean="0">
                <a:solidFill>
                  <a:schemeClr val="tx1"/>
                </a:solidFill>
                <a:latin typeface="Arial" pitchFamily="34" charset="0"/>
                <a:cs typeface="Arial" pitchFamily="34" charset="0"/>
              </a:rPr>
              <a:t>Tiểu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tiện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tự</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chủ</a:t>
            </a:r>
            <a:r>
              <a:rPr lang="en-US" sz="2000" dirty="0" smtClean="0">
                <a:solidFill>
                  <a:schemeClr val="tx1"/>
                </a:solidFill>
                <a:latin typeface="Arial" pitchFamily="34" charset="0"/>
                <a:cs typeface="Arial" pitchFamily="34" charset="0"/>
              </a:rPr>
              <a:t>.</a:t>
            </a:r>
          </a:p>
          <a:p>
            <a:r>
              <a:rPr lang="en-US" sz="2000" dirty="0" err="1" smtClean="0">
                <a:solidFill>
                  <a:schemeClr val="tx1"/>
                </a:solidFill>
                <a:latin typeface="Arial" pitchFamily="34" charset="0"/>
                <a:cs typeface="Arial" pitchFamily="34" charset="0"/>
              </a:rPr>
              <a:t>Vùng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quanh</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mắt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trái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đỏ</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bầm</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sưng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nhẹ</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kích</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thước</a:t>
            </a:r>
            <a:r>
              <a:rPr lang="en-US" sz="2000" dirty="0" smtClean="0">
                <a:solidFill>
                  <a:schemeClr val="tx1"/>
                </a:solidFill>
                <a:latin typeface="Arial" pitchFamily="34" charset="0"/>
                <a:cs typeface="Arial" pitchFamily="34" charset="0"/>
              </a:rPr>
              <a:t> # 3x3cm, </a:t>
            </a:r>
            <a:r>
              <a:rPr lang="en-US" sz="2000" dirty="0" err="1" smtClean="0">
                <a:solidFill>
                  <a:schemeClr val="tx1"/>
                </a:solidFill>
                <a:latin typeface="Arial" pitchFamily="34" charset="0"/>
                <a:cs typeface="Arial" pitchFamily="34" charset="0"/>
              </a:rPr>
              <a:t>không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đau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không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nhức</a:t>
            </a:r>
            <a:r>
              <a:rPr lang="en-US" sz="2000" dirty="0" smtClean="0">
                <a:solidFill>
                  <a:schemeClr val="tx1"/>
                </a:solidFill>
                <a:latin typeface="Arial" pitchFamily="34" charset="0"/>
                <a:cs typeface="Arial" pitchFamily="34" charset="0"/>
              </a:rPr>
              <a:t>. 2 </a:t>
            </a:r>
            <a:r>
              <a:rPr lang="en-US" sz="2000" dirty="0" err="1" smtClean="0">
                <a:solidFill>
                  <a:schemeClr val="tx1"/>
                </a:solidFill>
                <a:latin typeface="Arial" pitchFamily="34" charset="0"/>
                <a:cs typeface="Arial" pitchFamily="34" charset="0"/>
              </a:rPr>
              <a:t>mắt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có</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chảy</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nhiều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ghèn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trắng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đục</a:t>
            </a:r>
            <a:r>
              <a:rPr lang="en-US" sz="2000" dirty="0" smtClean="0">
                <a:solidFill>
                  <a:schemeClr val="tx1"/>
                </a:solidFill>
                <a:latin typeface="Arial" pitchFamily="34" charset="0"/>
                <a:cs typeface="Arial" pitchFamily="34" charset="0"/>
              </a:rPr>
              <a:t>.</a:t>
            </a:r>
          </a:p>
          <a:p>
            <a:r>
              <a:rPr lang="en-US" sz="2000" dirty="0" err="1" smtClean="0">
                <a:solidFill>
                  <a:schemeClr val="tx1"/>
                </a:solidFill>
                <a:latin typeface="Arial" pitchFamily="34" charset="0"/>
                <a:cs typeface="Arial" pitchFamily="34" charset="0"/>
              </a:rPr>
              <a:t>Có</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vết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trầy</a:t>
            </a:r>
            <a:r>
              <a:rPr lang="en-US" sz="2000" dirty="0" smtClean="0">
                <a:solidFill>
                  <a:schemeClr val="tx1"/>
                </a:solidFill>
                <a:latin typeface="Arial" pitchFamily="34" charset="0"/>
                <a:cs typeface="Arial" pitchFamily="34" charset="0"/>
              </a:rPr>
              <a:t> # 2cm </a:t>
            </a:r>
            <a:r>
              <a:rPr lang="en-US" sz="2000" dirty="0" err="1" smtClean="0">
                <a:solidFill>
                  <a:schemeClr val="tx1"/>
                </a:solidFill>
                <a:latin typeface="Arial" pitchFamily="34" charset="0"/>
                <a:cs typeface="Arial" pitchFamily="34" charset="0"/>
              </a:rPr>
              <a:t>cạnh</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ngoài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lông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mày</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trái</a:t>
            </a:r>
            <a:r>
              <a:rPr lang="en-US" sz="2000" dirty="0" smtClean="0">
                <a:solidFill>
                  <a:schemeClr val="tx1"/>
                </a:solidFill>
                <a:latin typeface="Arial" pitchFamily="34" charset="0"/>
                <a:cs typeface="Arial" pitchFamily="34" charset="0"/>
              </a:rPr>
              <a:t>, # 1cm </a:t>
            </a:r>
            <a:r>
              <a:rPr lang="en-US" sz="2000" dirty="0" err="1" smtClean="0">
                <a:solidFill>
                  <a:schemeClr val="tx1"/>
                </a:solidFill>
                <a:latin typeface="Arial" pitchFamily="34" charset="0"/>
                <a:cs typeface="Arial" pitchFamily="34" charset="0"/>
              </a:rPr>
              <a:t>má</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trái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đã</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khô</a:t>
            </a:r>
            <a:r>
              <a:rPr lang="en-US" sz="2000" dirty="0" smtClean="0">
                <a:solidFill>
                  <a:schemeClr val="tx1"/>
                </a:solidFill>
                <a:latin typeface="Arial" pitchFamily="34" charset="0"/>
                <a:cs typeface="Arial" pitchFamily="34" charset="0"/>
              </a:rPr>
              <a:t>.</a:t>
            </a:r>
          </a:p>
          <a:p>
            <a:r>
              <a:rPr lang="en-US" sz="2000" dirty="0" err="1" smtClean="0">
                <a:solidFill>
                  <a:schemeClr val="tx1"/>
                </a:solidFill>
                <a:latin typeface="Arial" pitchFamily="34" charset="0"/>
                <a:cs typeface="Arial" pitchFamily="34" charset="0"/>
              </a:rPr>
              <a:t>Vùng</a:t>
            </a:r>
            <a:r>
              <a:rPr lang="en-US" sz="2000" dirty="0" smtClean="0">
                <a:solidFill>
                  <a:schemeClr val="tx1"/>
                </a:solidFill>
                <a:latin typeface="Arial" pitchFamily="34" charset="0"/>
                <a:cs typeface="Arial" pitchFamily="34" charset="0"/>
              </a:rPr>
              <a:t> da </a:t>
            </a:r>
            <a:r>
              <a:rPr lang="en-US" sz="2000" dirty="0" err="1" smtClean="0">
                <a:solidFill>
                  <a:schemeClr val="tx1"/>
                </a:solidFill>
                <a:latin typeface="Arial" pitchFamily="34" charset="0"/>
                <a:cs typeface="Arial" pitchFamily="34" charset="0"/>
              </a:rPr>
              <a:t>đầu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tay</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chân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không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trầy</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xước</a:t>
            </a:r>
            <a:r>
              <a:rPr lang="en-US" sz="2000" dirty="0" smtClean="0">
                <a:solidFill>
                  <a:schemeClr val="tx1"/>
                </a:solidFill>
                <a:latin typeface="Arial" pitchFamily="34" charset="0"/>
                <a:cs typeface="Arial" pitchFamily="34" charset="0"/>
              </a:rPr>
              <a:t>.</a:t>
            </a:r>
          </a:p>
          <a:p>
            <a:pPr marL="0" indent="0">
              <a:buNone/>
            </a:pPr>
            <a:endParaRPr lang="en-US" sz="2000"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2772873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rial" panose="020B0604020202020204" pitchFamily="34" charset="0"/>
                <a:cs typeface="Arial" panose="020B0604020202020204" pitchFamily="34" charset="0"/>
              </a:rPr>
              <a:t>Khoa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mắt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hội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chẩn</a:t>
            </a:r>
            <a:r>
              <a:rPr lang="en-US" dirty="0">
                <a:latin typeface="Arial" panose="020B0604020202020204" pitchFamily="34" charset="0"/>
                <a:cs typeface="Arial" panose="020B0604020202020204" pitchFamily="34" charset="0"/>
              </a:rPr>
              <a:t>:</a:t>
            </a:r>
          </a:p>
        </p:txBody>
      </p:sp>
      <p:sp>
        <p:nvSpPr>
          <p:cNvPr id="3" name="Content Placeholder 2"/>
          <p:cNvSpPr>
            <a:spLocks noGrp="1"/>
          </p:cNvSpPr>
          <p:nvPr>
            <p:ph idx="1"/>
          </p:nvPr>
        </p:nvSpPr>
        <p:spPr>
          <a:xfrm>
            <a:off x="2076628" y="1288473"/>
            <a:ext cx="9427984" cy="5299363"/>
          </a:xfrm>
        </p:spPr>
        <p:txBody>
          <a:bodyPr>
            <a:normAutofit/>
          </a:bodyPr>
          <a:lstStyle/>
          <a:p>
            <a:pPr marL="0" indent="0">
              <a:buNone/>
            </a:pPr>
            <a:r>
              <a:rPr lang="en-US" sz="2400" dirty="0" smtClean="0">
                <a:latin typeface="Arial" panose="020B0604020202020204" pitchFamily="34" charset="0"/>
                <a:cs typeface="Arial" panose="020B0604020202020204" pitchFamily="34" charset="0"/>
              </a:rPr>
              <a:t>2 </a:t>
            </a:r>
            <a:r>
              <a:rPr lang="en-US" sz="2400" dirty="0" err="1" smtClean="0">
                <a:latin typeface="Arial" panose="020B0604020202020204" pitchFamily="34" charset="0"/>
                <a:cs typeface="Arial" panose="020B0604020202020204" pitchFamily="34" charset="0"/>
              </a:rPr>
              <a:t>mắt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Thị</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lực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bộ</a:t>
            </a:r>
            <a:r>
              <a:rPr lang="en-US" sz="2400" dirty="0" smtClean="0">
                <a:latin typeface="Arial" panose="020B0604020202020204" pitchFamily="34" charset="0"/>
                <a:cs typeface="Arial" panose="020B0604020202020204" pitchFamily="34" charset="0"/>
              </a:rPr>
              <a:t> ĐNT (+)</a:t>
            </a:r>
          </a:p>
          <a:p>
            <a:pPr marL="0" indent="0">
              <a:buNone/>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bình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thường</a:t>
            </a:r>
            <a:endParaRPr lang="en-US" sz="2400" dirty="0" smtClean="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trong</a:t>
            </a:r>
            <a:endParaRPr lang="en-US" sz="2400" dirty="0" smtClean="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Đồng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tử</a:t>
            </a:r>
            <a:r>
              <a:rPr lang="en-US" sz="2400" dirty="0" smtClean="0">
                <a:latin typeface="Arial" panose="020B0604020202020204" pitchFamily="34" charset="0"/>
                <a:cs typeface="Arial" panose="020B0604020202020204" pitchFamily="34" charset="0"/>
              </a:rPr>
              <a:t> co </a:t>
            </a:r>
            <a:r>
              <a:rPr lang="en-US" sz="2400" dirty="0" err="1" smtClean="0">
                <a:latin typeface="Arial" panose="020B0604020202020204" pitchFamily="34" charset="0"/>
                <a:cs typeface="Arial" panose="020B0604020202020204" pitchFamily="34" charset="0"/>
              </a:rPr>
              <a:t>nhỏ</a:t>
            </a:r>
            <a:r>
              <a:rPr lang="en-US" sz="2400" dirty="0" smtClean="0">
                <a:latin typeface="Arial" panose="020B0604020202020204" pitchFamily="34" charset="0"/>
                <a:cs typeface="Arial" panose="020B0604020202020204" pitchFamily="34" charset="0"/>
              </a:rPr>
              <a:t> &lt; 1mm, PXAS (+)</a:t>
            </a:r>
          </a:p>
          <a:p>
            <a:pPr marL="0" indent="0">
              <a:buNone/>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Đáy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mắt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không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soi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được</a:t>
            </a:r>
            <a:r>
              <a:rPr lang="en-US" sz="2400" dirty="0" smtClean="0">
                <a:latin typeface="Arial" panose="020B0604020202020204" pitchFamily="34" charset="0"/>
                <a:cs typeface="Arial" panose="020B0604020202020204" pitchFamily="34" charset="0"/>
              </a:rPr>
              <a:t> do </a:t>
            </a:r>
            <a:r>
              <a:rPr lang="en-US" sz="2400" dirty="0" err="1" smtClean="0">
                <a:latin typeface="Arial" panose="020B0604020202020204" pitchFamily="34" charset="0"/>
                <a:cs typeface="Arial" panose="020B0604020202020204" pitchFamily="34" charset="0"/>
              </a:rPr>
              <a:t>đồng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tử</a:t>
            </a:r>
            <a:r>
              <a:rPr lang="en-US" sz="2400" dirty="0" smtClean="0">
                <a:latin typeface="Arial" panose="020B0604020202020204" pitchFamily="34" charset="0"/>
                <a:cs typeface="Arial" panose="020B0604020202020204" pitchFamily="34" charset="0"/>
              </a:rPr>
              <a:t> co </a:t>
            </a:r>
            <a:r>
              <a:rPr lang="en-US" sz="2400" dirty="0" err="1" smtClean="0">
                <a:latin typeface="Arial" panose="020B0604020202020204" pitchFamily="34" charset="0"/>
                <a:cs typeface="Arial" panose="020B0604020202020204" pitchFamily="34" charset="0"/>
              </a:rPr>
              <a:t>nhỏ</a:t>
            </a:r>
            <a:r>
              <a:rPr lang="en-US" sz="2400" dirty="0" smtClean="0">
                <a:latin typeface="Arial" panose="020B0604020202020204" pitchFamily="34" charset="0"/>
                <a:cs typeface="Arial" panose="020B0604020202020204" pitchFamily="34" charset="0"/>
              </a:rPr>
              <a:t>.</a:t>
            </a:r>
          </a:p>
          <a:p>
            <a:pPr marL="0" indent="0">
              <a:buNone/>
            </a:pPr>
            <a:r>
              <a:rPr lang="en-US" sz="2400" dirty="0" err="1" smtClean="0">
                <a:latin typeface="Arial" panose="020B0604020202020204" pitchFamily="34" charset="0"/>
                <a:cs typeface="Arial" panose="020B0604020202020204" pitchFamily="34" charset="0"/>
              </a:rPr>
              <a:t>Mắt</a:t>
            </a:r>
            <a:r>
              <a:rPr lang="en-US" sz="2400" dirty="0" smtClean="0">
                <a:latin typeface="Arial" panose="020B0604020202020204" pitchFamily="34" charset="0"/>
                <a:cs typeface="Arial" panose="020B0604020202020204" pitchFamily="34" charset="0"/>
              </a:rPr>
              <a:t> (T): </a:t>
            </a:r>
            <a:r>
              <a:rPr lang="en-US" sz="2400" dirty="0" err="1" smtClean="0">
                <a:latin typeface="Arial" panose="020B0604020202020204" pitchFamily="34" charset="0"/>
                <a:cs typeface="Arial" panose="020B0604020202020204" pitchFamily="34" charset="0"/>
              </a:rPr>
              <a:t>Mi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mắt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bầm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tím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phù</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nề</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nhẹ</a:t>
            </a:r>
            <a:r>
              <a:rPr lang="en-US" sz="2400" dirty="0" smtClean="0">
                <a:latin typeface="Arial" panose="020B0604020202020204" pitchFamily="34" charset="0"/>
                <a:cs typeface="Arial" panose="020B0604020202020204" pitchFamily="34" charset="0"/>
              </a:rPr>
              <a:t>.</a:t>
            </a:r>
          </a:p>
          <a:p>
            <a:pPr marL="0" indent="0">
              <a:buNone/>
            </a:pPr>
            <a:r>
              <a:rPr lang="en-US" sz="2400" dirty="0" err="1" smtClean="0">
                <a:latin typeface="Arial" panose="020B0604020202020204" pitchFamily="34" charset="0"/>
                <a:cs typeface="Arial" panose="020B0604020202020204" pitchFamily="34" charset="0"/>
              </a:rPr>
              <a:t>Kết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luận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Chấn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thương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đụng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dập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quanh</a:t>
            </a:r>
            <a:r>
              <a:rPr lang="en-US" sz="2400" dirty="0" smtClean="0">
                <a:latin typeface="Arial" panose="020B0604020202020204" pitchFamily="34" charset="0"/>
                <a:cs typeface="Arial" panose="020B0604020202020204" pitchFamily="34" charset="0"/>
              </a:rPr>
              <a:t> ổ </a:t>
            </a:r>
            <a:r>
              <a:rPr lang="en-US" sz="2400" dirty="0" err="1" smtClean="0">
                <a:latin typeface="Arial" panose="020B0604020202020204" pitchFamily="34" charset="0"/>
                <a:cs typeface="Arial" panose="020B0604020202020204" pitchFamily="34" charset="0"/>
              </a:rPr>
              <a:t>mắt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trái</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CTSN.</a:t>
            </a:r>
          </a:p>
          <a:p>
            <a:pPr marL="0" indent="0">
              <a:buNone/>
            </a:pPr>
            <a:r>
              <a:rPr lang="en-US" sz="2400" dirty="0" err="1" smtClean="0">
                <a:latin typeface="Arial" panose="020B0604020202020204" pitchFamily="34" charset="0"/>
                <a:cs typeface="Arial" panose="020B0604020202020204" pitchFamily="34" charset="0"/>
              </a:rPr>
              <a:t>Xử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mắt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chưa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gì</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sau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chuyển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về</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nếu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có</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thể</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bệnh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nhân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dùng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Mydrin</a:t>
            </a:r>
            <a:r>
              <a:rPr lang="en-US" sz="2400" dirty="0" smtClean="0">
                <a:latin typeface="Arial" panose="020B0604020202020204" pitchFamily="34" charset="0"/>
                <a:cs typeface="Arial" panose="020B0604020202020204" pitchFamily="34" charset="0"/>
              </a:rPr>
              <a:t> P </a:t>
            </a:r>
            <a:r>
              <a:rPr lang="en-US" sz="2400" dirty="0" err="1" smtClean="0">
                <a:latin typeface="Arial" panose="020B0604020202020204" pitchFamily="34" charset="0"/>
                <a:cs typeface="Arial" panose="020B0604020202020204" pitchFamily="34" charset="0"/>
              </a:rPr>
              <a:t>nhỏ</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mắt</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0948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078" y="444648"/>
            <a:ext cx="9741958" cy="1280890"/>
          </a:xfrm>
        </p:spPr>
        <p:txBody>
          <a:bodyPr>
            <a:noAutofit/>
          </a:bodyPr>
          <a:lstStyle/>
          <a:p>
            <a:r>
              <a:rPr lang="en-US" sz="2800" b="0" dirty="0" err="1" smtClean="0">
                <a:latin typeface="Arial" pitchFamily="34" charset="0"/>
                <a:cs typeface="Arial" pitchFamily="34" charset="0"/>
              </a:rPr>
              <a:t>Bệnh</a:t>
            </a:r>
            <a:r>
              <a:rPr lang="en-US" sz="2800" b="0" dirty="0" smtClean="0">
                <a:latin typeface="Arial" pitchFamily="34" charset="0"/>
                <a:cs typeface="Arial" pitchFamily="34" charset="0"/>
              </a:rPr>
              <a:t> </a:t>
            </a:r>
            <a:r>
              <a:rPr lang="en-US" sz="2800" b="0" dirty="0" err="1" smtClean="0">
                <a:latin typeface="Arial" pitchFamily="34" charset="0"/>
                <a:cs typeface="Arial" pitchFamily="34" charset="0"/>
              </a:rPr>
              <a:t>nhân</a:t>
            </a:r>
            <a:r>
              <a:rPr lang="en-US" sz="2800" b="0" dirty="0" smtClean="0">
                <a:latin typeface="Arial" pitchFamily="34" charset="0"/>
                <a:cs typeface="Arial" pitchFamily="34" charset="0"/>
              </a:rPr>
              <a:t> </a:t>
            </a:r>
            <a:r>
              <a:rPr lang="en-US" sz="2800" b="0" dirty="0" err="1" smtClean="0">
                <a:latin typeface="Arial" pitchFamily="34" charset="0"/>
                <a:cs typeface="Arial" pitchFamily="34" charset="0"/>
              </a:rPr>
              <a:t>được</a:t>
            </a:r>
            <a:r>
              <a:rPr lang="en-US" sz="2800" b="0" dirty="0" smtClean="0">
                <a:latin typeface="Arial" pitchFamily="34" charset="0"/>
                <a:cs typeface="Arial" pitchFamily="34" charset="0"/>
              </a:rPr>
              <a:t> </a:t>
            </a:r>
            <a:r>
              <a:rPr lang="en-US" sz="2800" b="0" dirty="0" err="1" smtClean="0">
                <a:latin typeface="Arial" pitchFamily="34" charset="0"/>
                <a:cs typeface="Arial" pitchFamily="34" charset="0"/>
              </a:rPr>
              <a:t>chụp</a:t>
            </a:r>
            <a:r>
              <a:rPr lang="en-US" sz="2800" b="0" dirty="0" smtClean="0">
                <a:latin typeface="Arial" pitchFamily="34" charset="0"/>
                <a:cs typeface="Arial" pitchFamily="34" charset="0"/>
              </a:rPr>
              <a:t> </a:t>
            </a:r>
            <a:r>
              <a:rPr lang="en-US" sz="2800" b="0" dirty="0" err="1" smtClean="0">
                <a:latin typeface="Arial" pitchFamily="34" charset="0"/>
                <a:cs typeface="Arial" pitchFamily="34" charset="0"/>
              </a:rPr>
              <a:t>CTScan</a:t>
            </a:r>
            <a:r>
              <a:rPr lang="en-US" sz="2800" b="0" dirty="0" smtClean="0">
                <a:latin typeface="Arial" pitchFamily="34" charset="0"/>
                <a:cs typeface="Arial" pitchFamily="34" charset="0"/>
              </a:rPr>
              <a:t/>
            </a:r>
            <a:br>
              <a:rPr lang="en-US" sz="2800" b="0" dirty="0" smtClean="0">
                <a:latin typeface="Arial" pitchFamily="34" charset="0"/>
                <a:cs typeface="Arial" pitchFamily="34" charset="0"/>
              </a:rPr>
            </a:br>
            <a:r>
              <a:rPr lang="en-US" sz="2800" dirty="0" err="1" smtClean="0">
                <a:latin typeface="Arial" pitchFamily="34" charset="0"/>
                <a:cs typeface="Arial" pitchFamily="34" charset="0"/>
              </a:rPr>
              <a:t>Chẩn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đoán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lúc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vào</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khoa</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Chấn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thương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sọ</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não</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kín</a:t>
            </a:r>
            <a:r>
              <a:rPr lang="en-US" sz="2800" dirty="0" smtClean="0">
                <a:latin typeface="Arial" pitchFamily="34" charset="0"/>
                <a:cs typeface="Arial" pitchFamily="34" charset="0"/>
              </a:rPr>
              <a:t> – </a:t>
            </a:r>
            <a:r>
              <a:rPr lang="en-US" sz="2800" dirty="0" err="1" smtClean="0">
                <a:latin typeface="Arial" pitchFamily="34" charset="0"/>
                <a:cs typeface="Arial" pitchFamily="34" charset="0"/>
              </a:rPr>
              <a:t>Tụ</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máu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dưới</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màng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cứng</a:t>
            </a:r>
            <a:r>
              <a:rPr lang="en-US" sz="2800" dirty="0" smtClean="0">
                <a:latin typeface="Arial" pitchFamily="34" charset="0"/>
                <a:cs typeface="Arial" pitchFamily="34" charset="0"/>
              </a:rPr>
              <a:t> </a:t>
            </a:r>
            <a:r>
              <a:rPr lang="en-US" sz="2800" err="1" smtClean="0">
                <a:latin typeface="Arial" pitchFamily="34" charset="0"/>
                <a:cs typeface="Arial" pitchFamily="34" charset="0"/>
              </a:rPr>
              <a:t>mạn</a:t>
            </a:r>
            <a:r>
              <a:rPr lang="en-US" sz="2800" smtClean="0">
                <a:latin typeface="Arial" pitchFamily="34" charset="0"/>
                <a:cs typeface="Arial" pitchFamily="34" charset="0"/>
              </a:rPr>
              <a:t> tính bán cầu não phải</a:t>
            </a:r>
            <a:endParaRPr lang="en-US" sz="2800"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marL="0" indent="0">
              <a:buNone/>
            </a:pPr>
            <a:r>
              <a:rPr lang="en-US" sz="2800" dirty="0" err="1" smtClean="0">
                <a:latin typeface="Arial" panose="020B0604020202020204" pitchFamily="34" charset="0"/>
                <a:cs typeface="Arial" panose="020B0604020202020204" pitchFamily="34" charset="0"/>
              </a:rPr>
              <a:t>Xử</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trí</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tại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bệnh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phòng</a:t>
            </a:r>
            <a:r>
              <a:rPr lang="en-US" sz="2800" dirty="0" smtClean="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CKD </a:t>
            </a:r>
            <a:r>
              <a:rPr lang="en-US" sz="2800" dirty="0" err="1" smtClean="0">
                <a:latin typeface="Arial" panose="020B0604020202020204" pitchFamily="34" charset="0"/>
                <a:cs typeface="Arial" panose="020B0604020202020204" pitchFamily="34" charset="0"/>
              </a:rPr>
              <a:t>Ceftizoxime</a:t>
            </a:r>
            <a:r>
              <a:rPr lang="en-US" sz="2800" dirty="0" smtClean="0">
                <a:latin typeface="Arial" panose="020B0604020202020204" pitchFamily="34" charset="0"/>
                <a:cs typeface="Arial" panose="020B0604020202020204" pitchFamily="34" charset="0"/>
              </a:rPr>
              <a:t> 1g x 2 </a:t>
            </a:r>
            <a:r>
              <a:rPr lang="en-US" sz="2800" dirty="0" err="1" smtClean="0">
                <a:latin typeface="Arial" panose="020B0604020202020204" pitchFamily="34" charset="0"/>
                <a:cs typeface="Arial" panose="020B0604020202020204" pitchFamily="34" charset="0"/>
              </a:rPr>
              <a:t>lọ</a:t>
            </a:r>
            <a:r>
              <a:rPr lang="en-US" sz="2800" dirty="0" smtClean="0">
                <a:latin typeface="Arial" panose="020B0604020202020204" pitchFamily="34" charset="0"/>
                <a:cs typeface="Arial" panose="020B0604020202020204" pitchFamily="34" charset="0"/>
              </a:rPr>
              <a:t> chia 2 TMC 12h</a:t>
            </a:r>
          </a:p>
          <a:p>
            <a:r>
              <a:rPr lang="en-US" sz="2800" dirty="0" err="1" smtClean="0">
                <a:latin typeface="Arial" panose="020B0604020202020204" pitchFamily="34" charset="0"/>
                <a:cs typeface="Arial" panose="020B0604020202020204" pitchFamily="34" charset="0"/>
              </a:rPr>
              <a:t>Mydrin</a:t>
            </a:r>
            <a:r>
              <a:rPr lang="en-US" sz="2800" dirty="0" smtClean="0">
                <a:latin typeface="Arial" panose="020B0604020202020204" pitchFamily="34" charset="0"/>
                <a:cs typeface="Arial" panose="020B0604020202020204" pitchFamily="34" charset="0"/>
              </a:rPr>
              <a:t> P x 1 </a:t>
            </a:r>
            <a:r>
              <a:rPr lang="en-US" sz="2800" dirty="0" err="1" smtClean="0">
                <a:latin typeface="Arial" panose="020B0604020202020204" pitchFamily="34" charset="0"/>
                <a:cs typeface="Arial" panose="020B0604020202020204" pitchFamily="34" charset="0"/>
              </a:rPr>
              <a:t>lọ</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nhỏ</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mắt</a:t>
            </a:r>
            <a:endParaRPr lang="en-US" sz="2800" dirty="0" smtClean="0">
              <a:latin typeface="Arial" panose="020B0604020202020204" pitchFamily="34" charset="0"/>
              <a:cs typeface="Arial" panose="020B0604020202020204" pitchFamily="34" charset="0"/>
            </a:endParaRPr>
          </a:p>
          <a:p>
            <a:r>
              <a:rPr lang="en-US" sz="2800" dirty="0" err="1" smtClean="0">
                <a:latin typeface="Arial" panose="020B0604020202020204" pitchFamily="34" charset="0"/>
                <a:cs typeface="Arial" panose="020B0604020202020204" pitchFamily="34" charset="0"/>
              </a:rPr>
              <a:t>Paracetamol</a:t>
            </a:r>
            <a:r>
              <a:rPr lang="en-US" sz="2800" dirty="0" smtClean="0">
                <a:latin typeface="Arial" panose="020B0604020202020204" pitchFamily="34" charset="0"/>
                <a:cs typeface="Arial" panose="020B0604020202020204" pitchFamily="34" charset="0"/>
              </a:rPr>
              <a:t> 0,5g </a:t>
            </a:r>
          </a:p>
          <a:p>
            <a:r>
              <a:rPr lang="en-US" sz="2800" dirty="0" err="1" smtClean="0">
                <a:latin typeface="Arial" panose="020B0604020202020204" pitchFamily="34" charset="0"/>
                <a:cs typeface="Arial" panose="020B0604020202020204" pitchFamily="34" charset="0"/>
              </a:rPr>
              <a:t>Scanneuron</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8172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078" y="444648"/>
            <a:ext cx="8911687" cy="1280890"/>
          </a:xfrm>
        </p:spPr>
        <p:txBody>
          <a:bodyPr>
            <a:normAutofit/>
          </a:bodyPr>
          <a:lstStyle/>
          <a:p>
            <a:r>
              <a:rPr lang="en-US" sz="3200" b="0" smtClean="0">
                <a:latin typeface="Arial" panose="020B0604020202020204" pitchFamily="34" charset="0"/>
                <a:cs typeface="Arial" panose="020B0604020202020204" pitchFamily="34" charset="0"/>
              </a:rPr>
              <a:t>Bệnh nhân được chỉ định mổ cấp cứu trì hoãn ngày 4/11/2017 dẫn lưu máu tụ</a:t>
            </a:r>
            <a:endParaRPr lang="en-US" sz="3200" b="0"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8469" y="2133600"/>
            <a:ext cx="6716888" cy="3778250"/>
          </a:xfrm>
        </p:spPr>
      </p:pic>
    </p:spTree>
    <p:extLst>
      <p:ext uri="{BB962C8B-B14F-4D97-AF65-F5344CB8AC3E}">
        <p14:creationId xmlns:p14="http://schemas.microsoft.com/office/powerpoint/2010/main" val="191435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078" y="444648"/>
            <a:ext cx="8911687" cy="1280890"/>
          </a:xfrm>
        </p:spPr>
        <p:txBody>
          <a:bodyPr>
            <a:normAutofit/>
          </a:bodyPr>
          <a:lstStyle/>
          <a:p>
            <a:r>
              <a:rPr lang="en-US" sz="3200" b="0" smtClean="0">
                <a:latin typeface="Arial" panose="020B0604020202020204" pitchFamily="34" charset="0"/>
                <a:cs typeface="Arial" panose="020B0604020202020204" pitchFamily="34" charset="0"/>
              </a:rPr>
              <a:t>Bệnh nhân được chỉ định mổ cấp cứu trì hoãn ngày 5/11/2017 dẫn lưu máu tụ</a:t>
            </a:r>
            <a:endParaRPr lang="en-US" sz="3200" b="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8469" y="2133600"/>
            <a:ext cx="6716888" cy="3778250"/>
          </a:xfrm>
        </p:spPr>
      </p:pic>
    </p:spTree>
    <p:extLst>
      <p:ext uri="{BB962C8B-B14F-4D97-AF65-F5344CB8AC3E}">
        <p14:creationId xmlns:p14="http://schemas.microsoft.com/office/powerpoint/2010/main" val="8979782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328" y="1130448"/>
            <a:ext cx="9819890" cy="2714188"/>
          </a:xfrm>
        </p:spPr>
        <p:txBody>
          <a:bodyPr>
            <a:normAutofit/>
          </a:bodyPr>
          <a:lstStyle/>
          <a:p>
            <a:pPr algn="just"/>
            <a:r>
              <a:rPr lang="en-US" b="0" dirty="0" err="1" smtClean="0">
                <a:latin typeface="Arial" panose="020B0604020202020204" pitchFamily="34" charset="0"/>
                <a:cs typeface="Arial" panose="020B0604020202020204" pitchFamily="34" charset="0"/>
              </a:rPr>
              <a:t>Sau</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mổ</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bệnh</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nhân</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tỉnh</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táo</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huyết</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động</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ổn</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dẫn</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lưu</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ra</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ít</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dịch</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hồng</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bệnh</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nhân</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được</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chụp</a:t>
            </a:r>
            <a:r>
              <a:rPr lang="en-US" b="0" dirty="0" smtClean="0">
                <a:latin typeface="Arial" panose="020B0604020202020204" pitchFamily="34" charset="0"/>
                <a:cs typeface="Arial" panose="020B0604020202020204" pitchFamily="34" charset="0"/>
              </a:rPr>
              <a:t> CT </a:t>
            </a:r>
            <a:r>
              <a:rPr lang="en-US" b="0" dirty="0" err="1" smtClean="0">
                <a:latin typeface="Arial" panose="020B0604020202020204" pitchFamily="34" charset="0"/>
                <a:cs typeface="Arial" panose="020B0604020202020204" pitchFamily="34" charset="0"/>
              </a:rPr>
              <a:t>kiểm</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tra</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Kết</a:t>
            </a:r>
            <a:r>
              <a:rPr lang="en-US" b="0" dirty="0" smtClean="0">
                <a:latin typeface="Arial" panose="020B0604020202020204" pitchFamily="34" charset="0"/>
                <a:cs typeface="Arial" panose="020B0604020202020204" pitchFamily="34" charset="0"/>
              </a:rPr>
              <a:t> </a:t>
            </a:r>
            <a:r>
              <a:rPr lang="en-US" b="0" dirty="0" err="1" smtClean="0">
                <a:latin typeface="Arial" panose="020B0604020202020204" pitchFamily="34" charset="0"/>
                <a:cs typeface="Arial" panose="020B0604020202020204" pitchFamily="34" charset="0"/>
              </a:rPr>
              <a:t>quả</a:t>
            </a:r>
            <a:r>
              <a:rPr lang="en-US" b="0" dirty="0" smtClean="0">
                <a:latin typeface="Arial" panose="020B0604020202020204" pitchFamily="34" charset="0"/>
                <a:cs typeface="Arial" panose="020B0604020202020204" pitchFamily="34" charset="0"/>
              </a:rPr>
              <a:t> CT </a:t>
            </a:r>
            <a:r>
              <a:rPr lang="en-US" b="0" dirty="0" err="1" smtClean="0">
                <a:latin typeface="Arial" panose="020B0604020202020204" pitchFamily="34" charset="0"/>
                <a:cs typeface="Arial" panose="020B0604020202020204" pitchFamily="34" charset="0"/>
              </a:rPr>
              <a:t>ngày</a:t>
            </a:r>
            <a:r>
              <a:rPr lang="en-US" b="0" dirty="0" smtClean="0">
                <a:latin typeface="Arial" panose="020B0604020202020204" pitchFamily="34" charset="0"/>
                <a:cs typeface="Arial" panose="020B0604020202020204" pitchFamily="34" charset="0"/>
              </a:rPr>
              <a:t> 6/11/2017</a:t>
            </a:r>
            <a:endParaRPr lang="en-US" b="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71276" y="3976687"/>
            <a:ext cx="10093319" cy="723900"/>
          </a:xfrm>
        </p:spPr>
        <p:txBody>
          <a:bodyPr>
            <a:noAutofit/>
          </a:bodyPr>
          <a:lstStyle/>
          <a:p>
            <a:pPr algn="l"/>
            <a:r>
              <a:rPr lang="en-US" sz="3600" dirty="0" err="1" smtClean="0">
                <a:latin typeface="Arial" panose="020B0604020202020204" pitchFamily="34" charset="0"/>
                <a:cs typeface="Arial" panose="020B0604020202020204" pitchFamily="34" charset="0"/>
              </a:rPr>
              <a:t>Bệnh</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nhân</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được</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xuất</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viện</a:t>
            </a:r>
            <a:r>
              <a:rPr lang="en-US" sz="3600" dirty="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ngày</a:t>
            </a:r>
            <a:r>
              <a:rPr lang="en-US" sz="3600" dirty="0" smtClean="0">
                <a:latin typeface="Arial" panose="020B0604020202020204" pitchFamily="34" charset="0"/>
                <a:cs typeface="Arial" panose="020B0604020202020204" pitchFamily="34" charset="0"/>
              </a:rPr>
              <a:t> 9/11/2017</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049795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1939</TotalTime>
  <Words>1225</Words>
  <Application>Microsoft Office PowerPoint</Application>
  <PresentationFormat>Custom</PresentationFormat>
  <Paragraphs>122</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Wisp</vt:lpstr>
      <vt:lpstr>SINH HOẠT KHOA HỌC</vt:lpstr>
      <vt:lpstr>I. PHẦN HÀNH CHÍNH</vt:lpstr>
      <vt:lpstr>II. BỆNH SỬ</vt:lpstr>
      <vt:lpstr>Thăm khám lúc vào viện:</vt:lpstr>
      <vt:lpstr>Khoa mắt hội chẩn:</vt:lpstr>
      <vt:lpstr>Bệnh nhân được chụp CTScan Chẩn đoán lúc vào khoa: Chấn thương sọ não kín – Tụ máu dưới màng cứng mạn tính bán cầu não phải</vt:lpstr>
      <vt:lpstr>Bệnh nhân được chỉ định mổ cấp cứu trì hoãn ngày 4/11/2017 dẫn lưu máu tụ</vt:lpstr>
      <vt:lpstr>Bệnh nhân được chỉ định mổ cấp cứu trì hoãn ngày 5/11/2017 dẫn lưu máu tụ</vt:lpstr>
      <vt:lpstr>Sau mổ, bệnh nhân tỉnh táo, huyết động ổn, dẫn lưu ra ít dịch hồng, bệnh nhân được chụp CT kiểm tra. Kết quả CT ngày 6/11/2017</vt:lpstr>
      <vt:lpstr>III: TIỀN SỬ </vt:lpstr>
      <vt:lpstr>PowerPoint Presentation</vt:lpstr>
      <vt:lpstr>TỔNG QUAN BỆNH MÁU TỤ DƯỚI MÀNG CỨNG MẠN TÍNH Chronic subdural hematoma (CSDH) </vt:lpstr>
      <vt:lpstr>SINH LÝ BỆNH</vt:lpstr>
      <vt:lpstr>SINH LÝ BỆNH</vt:lpstr>
      <vt:lpstr>SINH LÝ BỆNH THU NHỎ</vt:lpstr>
      <vt:lpstr>TRIỆU CHỨNG LÂM SÀNG</vt:lpstr>
      <vt:lpstr>CHẨN ĐOÁN HÌNH ẢNH</vt:lpstr>
      <vt:lpstr>CHẨN ĐOÁN HÌNH ẢNH</vt:lpstr>
      <vt:lpstr>CHẨN ĐOÁN HÌNH ẢNH</vt:lpstr>
      <vt:lpstr>ĐIỀU TRỊ</vt:lpstr>
      <vt:lpstr>Chỉ định phẩu thuật</vt:lpstr>
      <vt:lpstr>ĐIỀU TRỊ </vt:lpstr>
      <vt:lpstr>Các phương pháp phẫu thuật </vt:lpstr>
      <vt:lpstr>Các phương pháp phẫu thuật </vt:lpstr>
      <vt:lpstr>Các phương pháp phẫu thuật </vt:lpstr>
      <vt:lpstr>Các phương pháp phẩu thuật </vt:lpstr>
      <vt:lpstr>Một số phương pháp hổ trợ thoát dịch sau phẫu thuật</vt:lpstr>
      <vt:lpstr>Một số biến chứng có thể gặp</vt:lpstr>
      <vt:lpstr>TÓM TẮT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GIAO BAN</dc:title>
  <dc:creator>USER</dc:creator>
  <cp:lastModifiedBy>Van Tri Truong</cp:lastModifiedBy>
  <cp:revision>108</cp:revision>
  <dcterms:created xsi:type="dcterms:W3CDTF">2017-10-31T12:55:24Z</dcterms:created>
  <dcterms:modified xsi:type="dcterms:W3CDTF">2018-02-06T08:45:32Z</dcterms:modified>
</cp:coreProperties>
</file>